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9" r:id="rId3"/>
    <p:sldId id="310" r:id="rId4"/>
    <p:sldId id="329" r:id="rId5"/>
    <p:sldId id="340" r:id="rId6"/>
    <p:sldId id="318" r:id="rId7"/>
    <p:sldId id="330" r:id="rId8"/>
    <p:sldId id="317" r:id="rId9"/>
    <p:sldId id="341" r:id="rId10"/>
    <p:sldId id="347" r:id="rId11"/>
    <p:sldId id="316" r:id="rId12"/>
    <p:sldId id="312" r:id="rId13"/>
    <p:sldId id="328" r:id="rId14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28/06/2018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28/06/2018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71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Defensoria Pública como </a:t>
            </a:r>
            <a: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CPC</a:t>
            </a:r>
            <a:br>
              <a:rPr lang="pt-BR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165483"/>
            <a:ext cx="7560839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2800" b="1" dirty="0">
                <a:solidFill>
                  <a:srgbClr val="0070C0"/>
                </a:solidFill>
              </a:rPr>
              <a:t>Defensoria Pública do </a:t>
            </a:r>
          </a:p>
          <a:p>
            <a:pPr algn="ctr" eaLnBrk="1" hangingPunct="1"/>
            <a:r>
              <a:rPr lang="en-US" altLang="pt-BR" sz="2800" b="1" dirty="0">
                <a:solidFill>
                  <a:srgbClr val="0070C0"/>
                </a:solidFill>
              </a:rPr>
              <a:t>Estado do Mato Grosso do Sul</a:t>
            </a:r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FF0000"/>
                </a:solidFill>
              </a:rPr>
              <a:t>Campo Grande, MS, 29 de junho de 2018</a:t>
            </a:r>
          </a:p>
          <a:p>
            <a:pPr algn="ctr" eaLnBrk="1" hangingPunct="1"/>
            <a:endParaRPr lang="en-US" altLang="pt-BR" sz="2400" b="1" dirty="0"/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rgbClr val="BA977C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Polemizando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4850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Nulidade do precedente formado sem </a:t>
            </a:r>
            <a:r>
              <a:rPr lang="pt-BR" sz="2800" i="1" dirty="0"/>
              <a:t>devido </a:t>
            </a:r>
            <a:r>
              <a:rPr lang="pt-BR" sz="2800" dirty="0"/>
              <a:t>processo em contraditório com </a:t>
            </a:r>
            <a:r>
              <a:rPr lang="pt-BR" sz="2800" i="1" dirty="0"/>
              <a:t>amicus curiae</a:t>
            </a:r>
            <a:r>
              <a:rPr lang="pt-BR" sz="2800" dirty="0"/>
              <a:t> </a:t>
            </a:r>
            <a:r>
              <a:rPr lang="pt-BR" sz="2800" b="1" dirty="0">
                <a:solidFill>
                  <a:srgbClr val="FF0000"/>
                </a:solidFill>
              </a:rPr>
              <a:t>?</a:t>
            </a:r>
            <a:endParaRPr lang="pt-BR" sz="2800" dirty="0">
              <a:solidFill>
                <a:srgbClr val="FF0000"/>
              </a:solidFill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vinculação a uma dada solução jurídica não depende de “devido processo legal”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  <a:r>
              <a:rPr lang="pt-BR" sz="2400" dirty="0"/>
              <a:t>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Toda a construção do processo coletivo não pressupõe “representatividade adequada” em função daquela exigência constitucional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Tão importante quanto identificar e estudar o </a:t>
            </a:r>
            <a:r>
              <a:rPr lang="pt-BR" sz="2800" i="1" dirty="0"/>
              <a:t>precedente</a:t>
            </a:r>
            <a:r>
              <a:rPr lang="pt-BR" sz="2800" dirty="0"/>
              <a:t> é também analisar o </a:t>
            </a:r>
            <a:r>
              <a:rPr lang="pt-BR" sz="2800" i="1" dirty="0"/>
              <a:t>modo</a:t>
            </a:r>
            <a:r>
              <a:rPr lang="pt-BR" sz="2800" dirty="0"/>
              <a:t> (o </a:t>
            </a:r>
            <a:r>
              <a:rPr lang="pt-BR" sz="2800" i="1" dirty="0"/>
              <a:t>processo</a:t>
            </a:r>
            <a:r>
              <a:rPr lang="pt-BR" sz="2800" dirty="0"/>
              <a:t>)</a:t>
            </a:r>
            <a:r>
              <a:rPr lang="pt-BR" sz="2800" i="1" dirty="0"/>
              <a:t> </a:t>
            </a:r>
            <a:r>
              <a:rPr lang="pt-BR" sz="2800" dirty="0"/>
              <a:t>de sua produção</a:t>
            </a:r>
            <a:endParaRPr lang="pt-BR" sz="24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refletir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98" y="972179"/>
            <a:ext cx="9036495" cy="5156131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A</a:t>
            </a:r>
            <a:r>
              <a:rPr lang="en-US" sz="2800" i="1" dirty="0"/>
              <a:t> necessária </a:t>
            </a:r>
            <a:r>
              <a:rPr lang="en-US" sz="2800" dirty="0"/>
              <a:t>e</a:t>
            </a:r>
            <a:r>
              <a:rPr lang="en-US" sz="2800" i="1" dirty="0"/>
              <a:t> a  ad</a:t>
            </a:r>
            <a:r>
              <a:rPr lang="pt-BR" sz="2800" i="1" dirty="0"/>
              <a:t>equada interpretação</a:t>
            </a:r>
            <a:r>
              <a:rPr lang="pt-BR" sz="2800" dirty="0"/>
              <a:t> da norma jurídica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 importância de </a:t>
            </a:r>
            <a:r>
              <a:rPr lang="en-US" sz="2400" i="1" dirty="0"/>
              <a:t>necessária</a:t>
            </a:r>
            <a:r>
              <a:rPr lang="en-US" sz="2400" dirty="0"/>
              <a:t> e </a:t>
            </a:r>
            <a:r>
              <a:rPr lang="en-US" sz="2400" i="1" dirty="0"/>
              <a:t>adequada</a:t>
            </a:r>
            <a:r>
              <a:rPr lang="en-US" sz="2400" dirty="0"/>
              <a:t> </a:t>
            </a:r>
            <a:r>
              <a:rPr lang="en-US" sz="2400" b="1" dirty="0"/>
              <a:t>fundamentação das decisões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A </a:t>
            </a:r>
            <a:r>
              <a:rPr lang="pt-BR" sz="2400" i="1" dirty="0"/>
              <a:t>qualidade</a:t>
            </a:r>
            <a:r>
              <a:rPr lang="pt-BR" sz="2400" dirty="0"/>
              <a:t> do precedente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Conflitos democráticos/conflitos políticos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 Transferência do </a:t>
            </a:r>
            <a:r>
              <a:rPr lang="en-US" sz="2400" i="1" dirty="0"/>
              <a:t>locus</a:t>
            </a:r>
            <a:r>
              <a:rPr lang="en-US" sz="2400" dirty="0"/>
              <a:t> destas discussões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 </a:t>
            </a:r>
            <a:r>
              <a:rPr lang="en-US" sz="2400" dirty="0" err="1"/>
              <a:t>papel</a:t>
            </a:r>
            <a:r>
              <a:rPr lang="en-US" sz="2400" dirty="0"/>
              <a:t> a ser </a:t>
            </a:r>
            <a:r>
              <a:rPr lang="en-US" sz="2400" dirty="0" err="1"/>
              <a:t>desempenhado</a:t>
            </a:r>
            <a:r>
              <a:rPr lang="en-US" sz="2400" dirty="0"/>
              <a:t> pela Defensoria Pública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Segurança jurídica </a:t>
            </a:r>
            <a:r>
              <a:rPr lang="en-US" sz="2800" b="1" dirty="0"/>
              <a:t>e</a:t>
            </a:r>
            <a:r>
              <a:rPr lang="en-US" sz="2800" dirty="0"/>
              <a:t> previsibilidade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Celeridade          </a:t>
            </a:r>
            <a:r>
              <a:rPr lang="en-US" sz="2800" b="1" i="1" dirty="0"/>
              <a:t>Eficiência</a:t>
            </a:r>
            <a:r>
              <a:rPr lang="en-US" sz="2800" dirty="0"/>
              <a:t> do sistema processual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i="1" dirty="0"/>
              <a:t>Eficiência</a:t>
            </a:r>
            <a:r>
              <a:rPr lang="en-US" sz="2400" dirty="0"/>
              <a:t> do próprio direito material</a:t>
            </a:r>
            <a:endParaRPr lang="pt-BR" sz="3200" i="1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F5648666-8A19-4AAF-8E15-8DAC12EA0C3D}"/>
              </a:ext>
            </a:extLst>
          </p:cNvPr>
          <p:cNvSpPr/>
          <p:nvPr/>
        </p:nvSpPr>
        <p:spPr>
          <a:xfrm>
            <a:off x="2483768" y="5589240"/>
            <a:ext cx="648072" cy="216024"/>
          </a:xfrm>
          <a:prstGeom prst="rightArrow">
            <a:avLst>
              <a:gd name="adj1" fmla="val 7465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24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59356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" y="874202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B84DA83-6793-4581-AED6-3695FE0AF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81" y="1442107"/>
            <a:ext cx="2812028" cy="4244355"/>
          </a:xfrm>
          <a:prstGeom prst="rect">
            <a:avLst/>
          </a:prstGeom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114" y="205525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08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Origens do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40769"/>
            <a:ext cx="9107994" cy="361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Origem nos direitos inglês e norte-americano</a:t>
            </a:r>
          </a:p>
          <a:p>
            <a:pPr marL="800100" lvl="1" indent="-3429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Função de auxiliar os magistrados na identificação de precedentes e de sua aplicação ao caso concreto</a:t>
            </a:r>
          </a:p>
          <a:p>
            <a:pPr marL="800100" lvl="1" indent="-3429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Há quem sustente que 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no direito norte-americano desenvolva atividade similar ao do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lobista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perante o Poder Judiciário por desempenhar papel  de pressão social, tão importante em democracias representativas</a:t>
            </a:r>
            <a:endParaRPr lang="pt-BR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800" b="1" dirty="0"/>
              <a:t>CVM</a:t>
            </a:r>
            <a:r>
              <a:rPr lang="pt-BR" altLang="pt-BR" sz="2800" dirty="0"/>
              <a:t>: art. 31, Lei n. 6.385/1976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800" b="1" dirty="0"/>
              <a:t>INPI</a:t>
            </a:r>
            <a:r>
              <a:rPr lang="pt-BR" altLang="pt-BR" sz="2800" dirty="0"/>
              <a:t>: arts. 57, 118 e 175, Lei n. 9.279/1996</a:t>
            </a:r>
            <a:endParaRPr lang="pt-BR" altLang="pt-BR" sz="2800" b="1" dirty="0"/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800" b="1" dirty="0"/>
              <a:t>CADE</a:t>
            </a:r>
            <a:r>
              <a:rPr lang="pt-BR" altLang="pt-BR" sz="2800" dirty="0"/>
              <a:t>: art. 118, Lei n. 12.529/2011</a:t>
            </a:r>
            <a:endParaRPr lang="pt-BR" altLang="pt-BR" sz="2800" b="1" dirty="0"/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800" b="1" dirty="0"/>
              <a:t>OAB</a:t>
            </a:r>
            <a:r>
              <a:rPr lang="pt-BR" altLang="pt-BR" sz="2800" dirty="0"/>
              <a:t>: Art. 49, Lei n. 8.906/1994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800" b="1" dirty="0"/>
              <a:t>Pessoas jurídicas de direito público</a:t>
            </a:r>
            <a:r>
              <a:rPr lang="pt-BR" altLang="pt-BR" sz="2800" dirty="0"/>
              <a:t>: art. 5º, Lei n. 9.469/1997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Brasil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600" b="1" dirty="0"/>
              <a:t>Controle de constitucionalidade</a:t>
            </a:r>
            <a:r>
              <a:rPr lang="pt-BR" altLang="pt-BR" sz="2600" dirty="0"/>
              <a:t>: Art. 7º, § 2º, Lei n. 9.868/1999</a:t>
            </a:r>
            <a:endParaRPr lang="pt-BR" altLang="pt-BR" sz="2600" b="1" dirty="0"/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600" b="1" dirty="0"/>
              <a:t>Incidente de inconstitucionalidade</a:t>
            </a:r>
            <a:r>
              <a:rPr lang="pt-BR" altLang="pt-BR" sz="2600" dirty="0"/>
              <a:t>: art. 482, §§ 1º a 3º, CPC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600" b="1" dirty="0"/>
              <a:t>Uniformização de jurisprudência</a:t>
            </a:r>
            <a:r>
              <a:rPr lang="pt-BR" altLang="pt-BR" sz="2600" dirty="0"/>
              <a:t> - Juizados Especiais Federais: art. 14, § 7º, Lei n. 10.259/2001 </a:t>
            </a:r>
          </a:p>
          <a:p>
            <a:pPr lvl="1"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altLang="pt-BR" sz="2400" dirty="0"/>
              <a:t>Art. 19, § 4º, Lei n. 12.153/2009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600" b="1" dirty="0"/>
              <a:t>Edição, revisão e cancelamento de Súmula do STF:</a:t>
            </a:r>
            <a:r>
              <a:rPr lang="pt-BR" altLang="pt-BR" sz="2600" dirty="0"/>
              <a:t> Art. 3º, § 2º, Lei n. 11.417/2006 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600" b="1" dirty="0"/>
              <a:t>Repercussão geral do RE</a:t>
            </a:r>
            <a:r>
              <a:rPr lang="pt-BR" altLang="pt-BR" sz="2600" dirty="0"/>
              <a:t>: Art. 543-A, § 7º, CPC 1973 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altLang="pt-BR" sz="2600" b="1" dirty="0"/>
              <a:t>Recurso Especial repetitivo</a:t>
            </a:r>
            <a:r>
              <a:rPr lang="pt-BR" altLang="pt-BR" sz="2600" dirty="0"/>
              <a:t>: Art. 543-C, § 3º, CPC 1973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97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 (3)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0729"/>
            <a:ext cx="921651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No direito brasileiro: generalização do instituto pelo art. 138 do CPC/2015 a partir de específicas previsões  legislativas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Concretização do contraditório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 “sociedade” e 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 “representatividade adequada”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Legitimação das decisões por duplo aspecto: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Tessitura aberta do </a:t>
            </a:r>
            <a:r>
              <a:rPr lang="pt-BR" sz="2400" i="1" dirty="0"/>
              <a:t>texto</a:t>
            </a:r>
            <a:r>
              <a:rPr lang="pt-BR" sz="2400" dirty="0"/>
              <a:t> jurídico e necessidade de sua </a:t>
            </a:r>
            <a:r>
              <a:rPr lang="pt-BR" sz="2400" i="1" dirty="0"/>
              <a:t>interpretação</a:t>
            </a:r>
            <a:r>
              <a:rPr lang="pt-BR" sz="2400" dirty="0"/>
              <a:t> também diante de sua compreensão </a:t>
            </a:r>
            <a:r>
              <a:rPr lang="pt-BR" sz="2400" i="1" dirty="0"/>
              <a:t>social</a:t>
            </a:r>
            <a:r>
              <a:rPr lang="pt-BR" sz="2400" dirty="0"/>
              <a:t> (e não pessoal do magistrado)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Efeitos “vinculantes” (ou similares)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Amicus curiae</a:t>
            </a:r>
            <a:r>
              <a:rPr lang="pt-BR" sz="2800" dirty="0"/>
              <a:t> como sujeito processual apto a desempenhar esse papel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CPC 2015: art. 138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t-BR" altLang="pt-BR" sz="2300" b="1" dirty="0"/>
              <a:t>Art. 138.</a:t>
            </a:r>
            <a:r>
              <a:rPr lang="pt-BR" altLang="pt-BR" sz="2300" dirty="0"/>
              <a:t> O juiz ou o relator, considerando a relevância da matéria, a especificidade do tema objeto da demanda ou a repercussão social da controvérsia, poderá, por decisão irrecorrível, de ofício ou a requerimento das partes ou de quem pretenda manifestar-se, solicitar ou admitir a manifestação de pessoa natural ou jurídica, órgão ou entidade especializada, com representatividade adequada, no prazo de 15 (quinze) dias da sua intimação.</a:t>
            </a:r>
          </a:p>
          <a:p>
            <a:pPr marL="0" indent="0">
              <a:buFontTx/>
              <a:buNone/>
            </a:pPr>
            <a:r>
              <a:rPr lang="pt-BR" altLang="pt-BR" sz="2300" b="1" dirty="0"/>
              <a:t>§ 1º.</a:t>
            </a:r>
            <a:r>
              <a:rPr lang="pt-BR" altLang="pt-BR" sz="2300" dirty="0"/>
              <a:t> A intervenção de que trata o </a:t>
            </a:r>
            <a:r>
              <a:rPr lang="pt-BR" altLang="pt-BR" sz="2300" i="1" dirty="0"/>
              <a:t>caput</a:t>
            </a:r>
            <a:r>
              <a:rPr lang="pt-BR" altLang="pt-BR" sz="2300" dirty="0"/>
              <a:t> não implica alteração de competência, nem autoriza a interposição de recursos, ressalvadas a oposição de embargos de declaração e a hipótese do § 3º.</a:t>
            </a:r>
          </a:p>
          <a:p>
            <a:pPr marL="0" indent="0">
              <a:buFontTx/>
              <a:buNone/>
            </a:pPr>
            <a:r>
              <a:rPr lang="pt-BR" altLang="pt-BR" sz="2300" b="1" dirty="0"/>
              <a:t>§ 2º.</a:t>
            </a:r>
            <a:r>
              <a:rPr lang="pt-BR" altLang="pt-BR" sz="2300" dirty="0"/>
              <a:t> Caberá ao juiz ou relator, na decisão que solicitar ou admitir a intervenção, definir os poderes do </a:t>
            </a:r>
            <a:r>
              <a:rPr lang="pt-BR" altLang="pt-BR" sz="2300" i="1" dirty="0"/>
              <a:t>amicus curiae</a:t>
            </a:r>
            <a:r>
              <a:rPr lang="pt-BR" altLang="pt-BR" sz="2300" dirty="0"/>
              <a:t>.</a:t>
            </a:r>
          </a:p>
          <a:p>
            <a:pPr marL="0" indent="0">
              <a:buFontTx/>
              <a:buNone/>
            </a:pPr>
            <a:r>
              <a:rPr lang="pt-BR" altLang="pt-BR" sz="2300" b="1" dirty="0"/>
              <a:t>§ 3º.</a:t>
            </a:r>
            <a:r>
              <a:rPr lang="pt-BR" altLang="pt-BR" sz="2300" dirty="0"/>
              <a:t> O </a:t>
            </a:r>
            <a:r>
              <a:rPr lang="pt-BR" altLang="pt-BR" sz="2300" i="1" dirty="0"/>
              <a:t>amicus curiae</a:t>
            </a:r>
            <a:r>
              <a:rPr lang="pt-BR" altLang="pt-BR" sz="2300" dirty="0"/>
              <a:t> pode recorrer da decisão que julgar o incidente de resolução de demandas repetitivas.</a:t>
            </a:r>
            <a:endParaRPr lang="pt-BR" sz="23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6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pode ser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 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Interesse institucional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Representatividade adequada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Especificidade do tema objeto da demanda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Repercussão social da controvérsia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600" i="1" dirty="0"/>
              <a:t>Um</a:t>
            </a:r>
            <a:r>
              <a:rPr lang="en-US" sz="2600" dirty="0"/>
              <a:t> “fiscal </a:t>
            </a:r>
            <a:r>
              <a:rPr lang="en-US" sz="2600" i="1" dirty="0"/>
              <a:t>setorizado </a:t>
            </a:r>
            <a:r>
              <a:rPr lang="en-US" sz="2600" dirty="0"/>
              <a:t>da ordem jurídica”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Ministério Público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Ordem dos Advogados do Brasil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Defensoria Pública: </a:t>
            </a:r>
            <a:r>
              <a:rPr lang="en-US" sz="2300" i="1" dirty="0"/>
              <a:t>custos vulnerabilis</a:t>
            </a:r>
            <a:endParaRPr lang="pt-BR" sz="23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40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Atuação do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Dinâmica da intervenção (art. 138 §§ 1º a 3º)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Prazo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altera a competência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tem legitimidade recursal (salvo ED e IRDR)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Recorribilidade da decisão que defere/indefere a intervenção</a:t>
            </a:r>
            <a:endParaRPr lang="pt-BR" sz="24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Fixação judicial do papel do </a:t>
            </a:r>
            <a:r>
              <a:rPr lang="pt-BR" sz="2400" i="1" dirty="0"/>
              <a:t>Amicus</a:t>
            </a:r>
            <a:endParaRPr lang="pt-BR" sz="24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530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precedentes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05870"/>
            <a:ext cx="9107994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Necessidade de viabilizar a </a:t>
            </a:r>
            <a:r>
              <a:rPr lang="pt-BR" sz="2800" i="1" dirty="0"/>
              <a:t>participação</a:t>
            </a:r>
            <a:r>
              <a:rPr lang="pt-BR" sz="2800" dirty="0"/>
              <a:t> na </a:t>
            </a:r>
            <a:r>
              <a:rPr lang="pt-BR" sz="2800" i="1" dirty="0"/>
              <a:t>formação</a:t>
            </a:r>
            <a:r>
              <a:rPr lang="pt-BR" sz="2800" dirty="0"/>
              <a:t> do precedente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Audiências públicas como </a:t>
            </a:r>
            <a:r>
              <a:rPr lang="pt-BR" sz="2800" i="1" dirty="0"/>
              <a:t>locus</a:t>
            </a:r>
            <a:r>
              <a:rPr lang="pt-BR" sz="2800" dirty="0"/>
              <a:t> adequado para tanto</a:t>
            </a:r>
            <a:endParaRPr lang="pt-BR" sz="2800" i="1" dirty="0"/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Necessário equilíbrio de forças na oitiva de </a:t>
            </a:r>
            <a:r>
              <a:rPr lang="pt-BR" sz="2800" i="1" dirty="0"/>
              <a:t>amici curiae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</a:t>
            </a:r>
            <a:r>
              <a:rPr lang="pt-BR" sz="2800" i="1" dirty="0"/>
              <a:t>qualidade</a:t>
            </a:r>
            <a:r>
              <a:rPr lang="pt-BR" sz="2800" dirty="0"/>
              <a:t> da motivação jurisdicional e o </a:t>
            </a:r>
            <a:r>
              <a:rPr lang="pt-BR" sz="2800" i="1" dirty="0"/>
              <a:t>amicus curiae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Necessária interpretação </a:t>
            </a:r>
            <a:r>
              <a:rPr lang="pt-BR" sz="2800" i="1" dirty="0"/>
              <a:t>ampliativa</a:t>
            </a:r>
            <a:r>
              <a:rPr lang="pt-BR" sz="2800" dirty="0"/>
              <a:t> dos §§ 1º e 3º do 138: para além do ED e do IRDR</a:t>
            </a:r>
          </a:p>
          <a:p>
            <a:pPr marL="857250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600" i="1" dirty="0"/>
              <a:t>Amicus curiae</a:t>
            </a:r>
            <a:r>
              <a:rPr lang="pt-BR" sz="2600" dirty="0"/>
              <a:t> tem legitimidade para recorrer em prol do interesse que justifica a sua intervenção (art. 996 par. ún)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i="1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49642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858</Words>
  <Application>Microsoft Office PowerPoint</Application>
  <PresentationFormat>Apresentação na tela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 Light</vt:lpstr>
      <vt:lpstr>Wingdings</vt:lpstr>
      <vt:lpstr>Design padrão</vt:lpstr>
      <vt:lpstr>A Defensoria Pública como amicus curiae no CPC </vt:lpstr>
      <vt:lpstr>Origens do amicus curiae</vt:lpstr>
      <vt:lpstr>No Brasil (1)</vt:lpstr>
      <vt:lpstr>No Brasil (2)</vt:lpstr>
      <vt:lpstr>No Brasil (3)</vt:lpstr>
      <vt:lpstr>CPC 2015: art. 138</vt:lpstr>
      <vt:lpstr>Quem pode ser amicus curiae ?</vt:lpstr>
      <vt:lpstr>Atuação do amicus curiae</vt:lpstr>
      <vt:lpstr>Amicus curiae e precedentes</vt:lpstr>
      <vt:lpstr>Polemizando</vt:lpstr>
      <vt:lpstr>Para refletir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Thiago Bahia</cp:lastModifiedBy>
  <cp:revision>206</cp:revision>
  <cp:lastPrinted>2018-06-28T15:36:05Z</cp:lastPrinted>
  <dcterms:created xsi:type="dcterms:W3CDTF">2007-03-23T14:32:10Z</dcterms:created>
  <dcterms:modified xsi:type="dcterms:W3CDTF">2018-06-28T23:34:32Z</dcterms:modified>
</cp:coreProperties>
</file>