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6" r:id="rId2"/>
    <p:sldId id="339" r:id="rId3"/>
    <p:sldId id="310" r:id="rId4"/>
    <p:sldId id="329" r:id="rId5"/>
    <p:sldId id="340" r:id="rId6"/>
    <p:sldId id="318" r:id="rId7"/>
    <p:sldId id="330" r:id="rId8"/>
    <p:sldId id="317" r:id="rId9"/>
    <p:sldId id="341" r:id="rId10"/>
    <p:sldId id="347" r:id="rId11"/>
    <p:sldId id="316" r:id="rId12"/>
    <p:sldId id="312" r:id="rId13"/>
    <p:sldId id="328" r:id="rId14"/>
  </p:sldIdLst>
  <p:sldSz cx="9144000" cy="6858000" type="screen4x3"/>
  <p:notesSz cx="6797675" cy="9928225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A977C"/>
    <a:srgbClr val="AC978A"/>
    <a:srgbClr val="C19015"/>
    <a:srgbClr val="996600"/>
    <a:srgbClr val="E9B637"/>
    <a:srgbClr val="9F7611"/>
    <a:srgbClr val="FE3000"/>
    <a:srgbClr val="3A2C00"/>
    <a:srgbClr val="D02800"/>
    <a:srgbClr val="4635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72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346" cy="496412"/>
          </a:xfrm>
          <a:prstGeom prst="rect">
            <a:avLst/>
          </a:prstGeom>
        </p:spPr>
        <p:txBody>
          <a:bodyPr vert="horz" lIns="90608" tIns="45304" rIns="90608" bIns="45304" rtlCol="0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50760" y="0"/>
            <a:ext cx="2945346" cy="496412"/>
          </a:xfrm>
          <a:prstGeom prst="rect">
            <a:avLst/>
          </a:prstGeom>
        </p:spPr>
        <p:txBody>
          <a:bodyPr vert="horz" lIns="90608" tIns="45304" rIns="90608" bIns="45304" rtlCol="0"/>
          <a:lstStyle>
            <a:lvl1pPr algn="r">
              <a:defRPr sz="1200"/>
            </a:lvl1pPr>
          </a:lstStyle>
          <a:p>
            <a:fld id="{1CA60BC7-EA36-49C2-99DA-91F6FCF67A06}" type="datetimeFigureOut">
              <a:rPr lang="pt-BR" smtClean="0"/>
              <a:t>28/06/2018</a:t>
            </a:fld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9430238"/>
            <a:ext cx="2945346" cy="496412"/>
          </a:xfrm>
          <a:prstGeom prst="rect">
            <a:avLst/>
          </a:prstGeom>
        </p:spPr>
        <p:txBody>
          <a:bodyPr vert="horz" lIns="90608" tIns="45304" rIns="90608" bIns="45304" rtlCol="0" anchor="b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50760" y="9430238"/>
            <a:ext cx="2945346" cy="496412"/>
          </a:xfrm>
          <a:prstGeom prst="rect">
            <a:avLst/>
          </a:prstGeom>
        </p:spPr>
        <p:txBody>
          <a:bodyPr vert="horz" lIns="90608" tIns="45304" rIns="90608" bIns="45304" rtlCol="0" anchor="b"/>
          <a:lstStyle>
            <a:lvl1pPr algn="r">
              <a:defRPr sz="1200"/>
            </a:lvl1pPr>
          </a:lstStyle>
          <a:p>
            <a:fld id="{DB185F30-E168-4037-9A7D-F7DF881A0264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225842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346" cy="496412"/>
          </a:xfrm>
          <a:prstGeom prst="rect">
            <a:avLst/>
          </a:prstGeom>
        </p:spPr>
        <p:txBody>
          <a:bodyPr vert="horz" lIns="90608" tIns="45304" rIns="90608" bIns="45304" rtlCol="0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50760" y="0"/>
            <a:ext cx="2945346" cy="496412"/>
          </a:xfrm>
          <a:prstGeom prst="rect">
            <a:avLst/>
          </a:prstGeom>
        </p:spPr>
        <p:txBody>
          <a:bodyPr vert="horz" lIns="90608" tIns="45304" rIns="90608" bIns="45304" rtlCol="0"/>
          <a:lstStyle>
            <a:lvl1pPr algn="r">
              <a:defRPr sz="1200"/>
            </a:lvl1pPr>
          </a:lstStyle>
          <a:p>
            <a:fld id="{6711E88D-1E45-48B0-A29D-91C098405C87}" type="datetimeFigureOut">
              <a:rPr lang="pt-BR" smtClean="0"/>
              <a:t>28/06/2018</a:t>
            </a:fld>
            <a:endParaRPr lang="pt-BR" dirty="0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6125"/>
            <a:ext cx="4959350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608" tIns="45304" rIns="90608" bIns="45304" rtlCol="0" anchor="ctr"/>
          <a:lstStyle/>
          <a:p>
            <a:endParaRPr lang="pt-BR" dirty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79454" y="4716695"/>
            <a:ext cx="5438768" cy="4467701"/>
          </a:xfrm>
          <a:prstGeom prst="rect">
            <a:avLst/>
          </a:prstGeom>
        </p:spPr>
        <p:txBody>
          <a:bodyPr vert="horz" lIns="90608" tIns="45304" rIns="90608" bIns="45304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430238"/>
            <a:ext cx="2945346" cy="496412"/>
          </a:xfrm>
          <a:prstGeom prst="rect">
            <a:avLst/>
          </a:prstGeom>
        </p:spPr>
        <p:txBody>
          <a:bodyPr vert="horz" lIns="90608" tIns="45304" rIns="90608" bIns="45304" rtlCol="0" anchor="b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50760" y="9430238"/>
            <a:ext cx="2945346" cy="496412"/>
          </a:xfrm>
          <a:prstGeom prst="rect">
            <a:avLst/>
          </a:prstGeom>
        </p:spPr>
        <p:txBody>
          <a:bodyPr vert="horz" lIns="90608" tIns="45304" rIns="90608" bIns="45304" rtlCol="0" anchor="b"/>
          <a:lstStyle>
            <a:lvl1pPr algn="r">
              <a:defRPr sz="1200"/>
            </a:lvl1pPr>
          </a:lstStyle>
          <a:p>
            <a:fld id="{14A8353C-1DA7-4723-ADE9-15749BF3BD02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378871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FB4160-003B-44D4-A306-3E8058613C37}" type="slidenum">
              <a:rPr lang="pt-BR" smtClean="0"/>
              <a:t>11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457103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AF7562-9F8B-4E18-A59C-F4746134AF87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5765850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78B294-D640-4161-9C15-6D613B158C9D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13121789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AF5303-A126-4ED9-A160-4761DDE3D856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11222213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395A82-FD4A-4178-A50E-CDBBCB644ED0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37039873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DBF62C-E0FF-4A7D-991B-FCBCB3B903C0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23485184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CF93B4-086F-4533-914F-01956722E5F3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20516050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47BF7E-7321-484C-89B3-3E5E3EE414FA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31216915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925D92-756F-4866-95E2-848CF862967F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3750790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77E0F3-98E3-47E5-9545-44F90C2BBBC9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26985629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C714DC-82EA-4987-B374-54FDCB1B9DC2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786464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4D5D5D-D045-4B32-A03E-A4BE2B0D7743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38694366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Clique para editar o estilo do título mestre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Clique para editar os estilos do texto mestre</a:t>
            </a:r>
          </a:p>
          <a:p>
            <a:pPr lvl="1"/>
            <a:r>
              <a:rPr lang="pt-BR" altLang="pt-BR"/>
              <a:t>Segundo nível</a:t>
            </a:r>
          </a:p>
          <a:p>
            <a:pPr lvl="2"/>
            <a:r>
              <a:rPr lang="pt-BR" altLang="pt-BR"/>
              <a:t>Terceiro nível</a:t>
            </a:r>
          </a:p>
          <a:p>
            <a:pPr lvl="3"/>
            <a:r>
              <a:rPr lang="pt-BR" altLang="pt-BR"/>
              <a:t>Quarto nível</a:t>
            </a:r>
          </a:p>
          <a:p>
            <a:pPr lvl="4"/>
            <a:r>
              <a:rPr lang="pt-BR" altLang="pt-BR"/>
              <a:t>Quinto nível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4119B8AB-FD0F-4476-85B6-843375BF270E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-7429" y="1"/>
            <a:ext cx="9143999" cy="1916831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pt-BR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Defensoria Pública como </a:t>
            </a:r>
            <a:r>
              <a:rPr lang="pt-BR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amicus curiae</a:t>
            </a:r>
            <a:r>
              <a:rPr lang="pt-BR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no CPC</a:t>
            </a:r>
            <a:br>
              <a:rPr lang="pt-BR" sz="48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pt-BR" sz="2800" b="1" dirty="0">
              <a:solidFill>
                <a:srgbClr val="C00000"/>
              </a:solidFill>
            </a:endParaRPr>
          </a:p>
        </p:txBody>
      </p:sp>
      <p:sp>
        <p:nvSpPr>
          <p:cNvPr id="2054" name="Retângulo 1"/>
          <p:cNvSpPr>
            <a:spLocks noChangeArrowheads="1"/>
          </p:cNvSpPr>
          <p:nvPr/>
        </p:nvSpPr>
        <p:spPr bwMode="auto">
          <a:xfrm>
            <a:off x="683568" y="2165483"/>
            <a:ext cx="7560839" cy="39395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endParaRPr lang="en-US" altLang="pt-BR" sz="2800" b="1" dirty="0">
              <a:solidFill>
                <a:srgbClr val="C00000"/>
              </a:solidFill>
            </a:endParaRPr>
          </a:p>
          <a:p>
            <a:pPr algn="ctr" eaLnBrk="1" hangingPunct="1"/>
            <a:r>
              <a:rPr lang="en-US" altLang="pt-BR" sz="2800" b="1" dirty="0">
                <a:solidFill>
                  <a:srgbClr val="0070C0"/>
                </a:solidFill>
              </a:rPr>
              <a:t>Defensoria Pública do </a:t>
            </a:r>
          </a:p>
          <a:p>
            <a:pPr algn="ctr" eaLnBrk="1" hangingPunct="1"/>
            <a:r>
              <a:rPr lang="en-US" altLang="pt-BR" sz="2800" b="1" dirty="0">
                <a:solidFill>
                  <a:srgbClr val="0070C0"/>
                </a:solidFill>
              </a:rPr>
              <a:t>Estado do Mato Grosso do Sul</a:t>
            </a:r>
            <a:endParaRPr lang="pt-BR" altLang="pt-BR" sz="2800" b="1" dirty="0">
              <a:solidFill>
                <a:srgbClr val="0070C0"/>
              </a:solidFill>
            </a:endParaRPr>
          </a:p>
          <a:p>
            <a:pPr algn="ctr" eaLnBrk="1" hangingPunct="1"/>
            <a:endParaRPr lang="pt-BR" altLang="pt-BR" b="1" dirty="0">
              <a:solidFill>
                <a:srgbClr val="C00000"/>
              </a:solidFill>
            </a:endParaRPr>
          </a:p>
          <a:p>
            <a:pPr algn="ctr" eaLnBrk="1" hangingPunct="1"/>
            <a:endParaRPr lang="pt-BR" altLang="pt-BR" sz="2000" b="1" dirty="0">
              <a:solidFill>
                <a:srgbClr val="FF0000"/>
              </a:solidFill>
            </a:endParaRPr>
          </a:p>
          <a:p>
            <a:pPr algn="ctr" eaLnBrk="1" hangingPunct="1"/>
            <a:r>
              <a:rPr lang="pt-BR" altLang="pt-BR" sz="2000" b="1" dirty="0">
                <a:solidFill>
                  <a:srgbClr val="FF0000"/>
                </a:solidFill>
              </a:rPr>
              <a:t>Campo Grande, MS, 29 de junho de 2018</a:t>
            </a:r>
          </a:p>
          <a:p>
            <a:pPr algn="ctr" eaLnBrk="1" hangingPunct="1"/>
            <a:endParaRPr lang="en-US" altLang="pt-BR" sz="2400" b="1" dirty="0"/>
          </a:p>
          <a:p>
            <a:pPr algn="ctr" eaLnBrk="1" hangingPunct="1"/>
            <a:endParaRPr lang="pt-BR" altLang="pt-BR" sz="2400" b="1" dirty="0"/>
          </a:p>
          <a:p>
            <a:pPr algn="ctr" eaLnBrk="1" hangingPunct="1"/>
            <a:r>
              <a:rPr lang="pt-BR" altLang="pt-BR" sz="2400" b="1" dirty="0">
                <a:solidFill>
                  <a:srgbClr val="BA977C"/>
                </a:solidFill>
              </a:rPr>
              <a:t>Cassio Scarpinella Bueno</a:t>
            </a:r>
          </a:p>
          <a:p>
            <a:pPr algn="ctr" eaLnBrk="1" hangingPunct="1"/>
            <a:r>
              <a:rPr lang="en-US" altLang="pt-BR" b="1" dirty="0">
                <a:solidFill>
                  <a:srgbClr val="C00000"/>
                </a:solidFill>
              </a:rPr>
              <a:t>www.scarpinellabueno.com</a:t>
            </a:r>
          </a:p>
          <a:p>
            <a:pPr algn="ctr" eaLnBrk="1" hangingPunct="1"/>
            <a:r>
              <a:rPr lang="en-US" altLang="pt-BR" b="1" dirty="0">
                <a:solidFill>
                  <a:srgbClr val="FF0000"/>
                </a:solidFill>
                <a:latin typeface="+mj-lt"/>
              </a:rPr>
              <a:t>www.facebook.com/cassioscarpinellabueno</a:t>
            </a:r>
            <a:endParaRPr lang="pt-BR" altLang="pt-BR" b="1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7" name="Retângulo 6"/>
          <p:cNvSpPr/>
          <p:nvPr/>
        </p:nvSpPr>
        <p:spPr>
          <a:xfrm>
            <a:off x="-7430" y="6397280"/>
            <a:ext cx="9151430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8" name="Retângulo 7"/>
          <p:cNvSpPr/>
          <p:nvPr/>
        </p:nvSpPr>
        <p:spPr>
          <a:xfrm>
            <a:off x="-7430" y="6669360"/>
            <a:ext cx="9151429" cy="18864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-7430" y="1"/>
            <a:ext cx="9151430" cy="1196751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pt-BR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Polemizando</a:t>
            </a:r>
          </a:p>
        </p:txBody>
      </p:sp>
      <p:sp>
        <p:nvSpPr>
          <p:cNvPr id="2054" name="Retângulo 1"/>
          <p:cNvSpPr>
            <a:spLocks noChangeArrowheads="1"/>
          </p:cNvSpPr>
          <p:nvPr/>
        </p:nvSpPr>
        <p:spPr bwMode="auto">
          <a:xfrm>
            <a:off x="36006" y="1212843"/>
            <a:ext cx="9107994" cy="48500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514350" indent="-457200">
              <a:spcBef>
                <a:spcPts val="500"/>
              </a:spcBef>
              <a:spcAft>
                <a:spcPts val="500"/>
              </a:spcAft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pt-BR" sz="2800" dirty="0"/>
              <a:t>Nulidade do precedente formado sem </a:t>
            </a:r>
            <a:r>
              <a:rPr lang="pt-BR" sz="2800" i="1" dirty="0"/>
              <a:t>devido </a:t>
            </a:r>
            <a:r>
              <a:rPr lang="pt-BR" sz="2800" dirty="0"/>
              <a:t>processo em contraditório com </a:t>
            </a:r>
            <a:r>
              <a:rPr lang="pt-BR" sz="2800" i="1" dirty="0"/>
              <a:t>amicus curiae</a:t>
            </a:r>
            <a:r>
              <a:rPr lang="pt-BR" sz="2800" dirty="0"/>
              <a:t> </a:t>
            </a:r>
            <a:r>
              <a:rPr lang="pt-BR" sz="2800" b="1" dirty="0">
                <a:solidFill>
                  <a:srgbClr val="FF0000"/>
                </a:solidFill>
              </a:rPr>
              <a:t>?</a:t>
            </a:r>
            <a:endParaRPr lang="pt-BR" sz="2800" dirty="0">
              <a:solidFill>
                <a:srgbClr val="FF0000"/>
              </a:solidFill>
            </a:endParaRPr>
          </a:p>
          <a:p>
            <a:pPr marL="800100" lvl="1" indent="-342900">
              <a:spcBef>
                <a:spcPts val="500"/>
              </a:spcBef>
              <a:spcAft>
                <a:spcPts val="500"/>
              </a:spcAft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pt-BR" sz="2400" dirty="0"/>
              <a:t>A vinculação a uma dada solução jurídica não depende de “devido processo legal” </a:t>
            </a:r>
            <a:r>
              <a:rPr lang="pt-BR" sz="2400" b="1" dirty="0">
                <a:solidFill>
                  <a:srgbClr val="FF0000"/>
                </a:solidFill>
              </a:rPr>
              <a:t>?</a:t>
            </a:r>
            <a:r>
              <a:rPr lang="pt-BR" sz="2400" dirty="0"/>
              <a:t> </a:t>
            </a:r>
          </a:p>
          <a:p>
            <a:pPr marL="800100" lvl="1" indent="-342900">
              <a:spcBef>
                <a:spcPts val="500"/>
              </a:spcBef>
              <a:spcAft>
                <a:spcPts val="500"/>
              </a:spcAft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pt-BR" sz="2400" dirty="0"/>
              <a:t>Toda a construção do processo coletivo não pressupõe “representatividade adequada” em função daquela exigência constitucional </a:t>
            </a:r>
            <a:r>
              <a:rPr lang="pt-BR" sz="2400" b="1" dirty="0">
                <a:solidFill>
                  <a:srgbClr val="FF0000"/>
                </a:solidFill>
              </a:rPr>
              <a:t>?</a:t>
            </a:r>
          </a:p>
          <a:p>
            <a:pPr marL="171450" indent="-457200">
              <a:spcBef>
                <a:spcPts val="500"/>
              </a:spcBef>
              <a:spcAft>
                <a:spcPts val="500"/>
              </a:spcAft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pt-BR" sz="2800" dirty="0"/>
              <a:t>Tão importante quanto identificar e estudar o </a:t>
            </a:r>
            <a:r>
              <a:rPr lang="pt-BR" sz="2800" i="1" dirty="0"/>
              <a:t>precedente</a:t>
            </a:r>
            <a:r>
              <a:rPr lang="pt-BR" sz="2800" dirty="0"/>
              <a:t> é também analisar o </a:t>
            </a:r>
            <a:r>
              <a:rPr lang="pt-BR" sz="2800" i="1" dirty="0"/>
              <a:t>modo</a:t>
            </a:r>
            <a:r>
              <a:rPr lang="pt-BR" sz="2800" dirty="0"/>
              <a:t> (o </a:t>
            </a:r>
            <a:r>
              <a:rPr lang="pt-BR" sz="2800" i="1" dirty="0"/>
              <a:t>processo</a:t>
            </a:r>
            <a:r>
              <a:rPr lang="pt-BR" sz="2800" dirty="0"/>
              <a:t>)</a:t>
            </a:r>
            <a:r>
              <a:rPr lang="pt-BR" sz="2800" i="1" dirty="0"/>
              <a:t> </a:t>
            </a:r>
            <a:r>
              <a:rPr lang="pt-BR" sz="2800" dirty="0"/>
              <a:t>de sua produção</a:t>
            </a:r>
            <a:endParaRPr lang="pt-BR" sz="2400" dirty="0"/>
          </a:p>
          <a:p>
            <a:pPr algn="ctr" eaLnBrk="1" hangingPunct="1"/>
            <a:endParaRPr lang="pt-BR" altLang="pt-BR" sz="2000" b="1" dirty="0">
              <a:solidFill>
                <a:srgbClr val="C00000"/>
              </a:solidFill>
            </a:endParaRPr>
          </a:p>
        </p:txBody>
      </p:sp>
      <p:sp>
        <p:nvSpPr>
          <p:cNvPr id="7" name="Retângulo 6"/>
          <p:cNvSpPr/>
          <p:nvPr/>
        </p:nvSpPr>
        <p:spPr>
          <a:xfrm>
            <a:off x="-7430" y="6397280"/>
            <a:ext cx="9151430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8" name="Retângulo 7"/>
          <p:cNvSpPr/>
          <p:nvPr/>
        </p:nvSpPr>
        <p:spPr>
          <a:xfrm>
            <a:off x="-7430" y="6669360"/>
            <a:ext cx="9151429" cy="18864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2673176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-7430" y="0"/>
            <a:ext cx="9167685" cy="980728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pt-BR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Para refletir</a:t>
            </a:r>
            <a:endParaRPr lang="pt-BR" sz="3600" b="1" dirty="0">
              <a:solidFill>
                <a:srgbClr val="C0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42498" y="972179"/>
            <a:ext cx="9036495" cy="5156131"/>
          </a:xfrm>
        </p:spPr>
        <p:txBody>
          <a:bodyPr/>
          <a:lstStyle/>
          <a:p>
            <a:pPr eaLnBrk="1" hangingPunct="1">
              <a:spcBef>
                <a:spcPts val="500"/>
              </a:spcBef>
              <a:spcAft>
                <a:spcPts val="500"/>
              </a:spcAft>
              <a:buClr>
                <a:srgbClr val="C00000"/>
              </a:buClr>
              <a:buFont typeface="Wingdings" panose="05000000000000000000" pitchFamily="2" charset="2"/>
              <a:buChar char="q"/>
              <a:defRPr/>
            </a:pPr>
            <a:r>
              <a:rPr lang="en-US" sz="2800" dirty="0"/>
              <a:t>A</a:t>
            </a:r>
            <a:r>
              <a:rPr lang="en-US" sz="2800" i="1" dirty="0"/>
              <a:t> necessária </a:t>
            </a:r>
            <a:r>
              <a:rPr lang="en-US" sz="2800" dirty="0"/>
              <a:t>e</a:t>
            </a:r>
            <a:r>
              <a:rPr lang="en-US" sz="2800" i="1" dirty="0"/>
              <a:t> a  ad</a:t>
            </a:r>
            <a:r>
              <a:rPr lang="pt-BR" sz="2800" i="1" dirty="0"/>
              <a:t>equada interpretação</a:t>
            </a:r>
            <a:r>
              <a:rPr lang="pt-BR" sz="2800" dirty="0"/>
              <a:t> da norma jurídica</a:t>
            </a:r>
          </a:p>
          <a:p>
            <a:pPr lvl="1" eaLnBrk="1" hangingPunct="1">
              <a:spcBef>
                <a:spcPts val="500"/>
              </a:spcBef>
              <a:spcAft>
                <a:spcPts val="500"/>
              </a:spcAft>
              <a:buClr>
                <a:srgbClr val="FF0000"/>
              </a:buClr>
              <a:buFont typeface="Wingdings" panose="05000000000000000000" pitchFamily="2" charset="2"/>
              <a:buChar char="§"/>
              <a:defRPr/>
            </a:pPr>
            <a:r>
              <a:rPr lang="en-US" sz="2400" dirty="0"/>
              <a:t>A importância de </a:t>
            </a:r>
            <a:r>
              <a:rPr lang="en-US" sz="2400" i="1" dirty="0"/>
              <a:t>necessária</a:t>
            </a:r>
            <a:r>
              <a:rPr lang="en-US" sz="2400" dirty="0"/>
              <a:t> e </a:t>
            </a:r>
            <a:r>
              <a:rPr lang="en-US" sz="2400" i="1" dirty="0"/>
              <a:t>adequada</a:t>
            </a:r>
            <a:r>
              <a:rPr lang="en-US" sz="2400" dirty="0"/>
              <a:t> </a:t>
            </a:r>
            <a:r>
              <a:rPr lang="en-US" sz="2400" b="1" dirty="0"/>
              <a:t>fundamentação das decisões</a:t>
            </a:r>
          </a:p>
          <a:p>
            <a:pPr lvl="1" eaLnBrk="1" hangingPunct="1">
              <a:spcBef>
                <a:spcPts val="500"/>
              </a:spcBef>
              <a:spcAft>
                <a:spcPts val="500"/>
              </a:spcAft>
              <a:buClr>
                <a:srgbClr val="FF0000"/>
              </a:buClr>
              <a:buFont typeface="Wingdings" panose="05000000000000000000" pitchFamily="2" charset="2"/>
              <a:buChar char="§"/>
              <a:defRPr/>
            </a:pPr>
            <a:r>
              <a:rPr lang="pt-BR" sz="2400" dirty="0"/>
              <a:t>A </a:t>
            </a:r>
            <a:r>
              <a:rPr lang="pt-BR" sz="2400" i="1" dirty="0"/>
              <a:t>qualidade</a:t>
            </a:r>
            <a:r>
              <a:rPr lang="pt-BR" sz="2400" dirty="0"/>
              <a:t> do precedente</a:t>
            </a:r>
          </a:p>
          <a:p>
            <a:pPr eaLnBrk="1" hangingPunct="1">
              <a:spcBef>
                <a:spcPts val="500"/>
              </a:spcBef>
              <a:spcAft>
                <a:spcPts val="500"/>
              </a:spcAft>
              <a:buClr>
                <a:srgbClr val="C00000"/>
              </a:buClr>
              <a:buFont typeface="Wingdings" panose="05000000000000000000" pitchFamily="2" charset="2"/>
              <a:buChar char="q"/>
              <a:defRPr/>
            </a:pPr>
            <a:r>
              <a:rPr lang="en-US" sz="2800" dirty="0"/>
              <a:t>Conflitos democráticos/conflitos políticos</a:t>
            </a:r>
          </a:p>
          <a:p>
            <a:pPr lvl="1" eaLnBrk="1" hangingPunct="1">
              <a:spcBef>
                <a:spcPts val="500"/>
              </a:spcBef>
              <a:spcAft>
                <a:spcPts val="500"/>
              </a:spcAft>
              <a:buClr>
                <a:srgbClr val="FF0000"/>
              </a:buClr>
              <a:buFont typeface="Wingdings" panose="05000000000000000000" pitchFamily="2" charset="2"/>
              <a:buChar char="§"/>
              <a:defRPr/>
            </a:pPr>
            <a:r>
              <a:rPr lang="en-US" sz="2400" dirty="0"/>
              <a:t> Transferência do </a:t>
            </a:r>
            <a:r>
              <a:rPr lang="en-US" sz="2400" i="1" dirty="0"/>
              <a:t>locus</a:t>
            </a:r>
            <a:r>
              <a:rPr lang="en-US" sz="2400" dirty="0"/>
              <a:t> destas discussões</a:t>
            </a:r>
          </a:p>
          <a:p>
            <a:pPr lvl="1" eaLnBrk="1" hangingPunct="1">
              <a:spcBef>
                <a:spcPts val="500"/>
              </a:spcBef>
              <a:spcAft>
                <a:spcPts val="500"/>
              </a:spcAft>
              <a:buClr>
                <a:srgbClr val="FF0000"/>
              </a:buClr>
              <a:buFont typeface="Wingdings" panose="05000000000000000000" pitchFamily="2" charset="2"/>
              <a:buChar char="§"/>
              <a:defRPr/>
            </a:pPr>
            <a:r>
              <a:rPr lang="en-US" sz="2400" dirty="0"/>
              <a:t>O </a:t>
            </a:r>
            <a:r>
              <a:rPr lang="en-US" sz="2400" dirty="0" err="1"/>
              <a:t>papel</a:t>
            </a:r>
            <a:r>
              <a:rPr lang="en-US" sz="2400" dirty="0"/>
              <a:t> a ser </a:t>
            </a:r>
            <a:r>
              <a:rPr lang="en-US" sz="2400" dirty="0" err="1"/>
              <a:t>desempenhado</a:t>
            </a:r>
            <a:r>
              <a:rPr lang="en-US" sz="2400" dirty="0"/>
              <a:t> pela Defensoria Pública</a:t>
            </a:r>
          </a:p>
          <a:p>
            <a:pPr eaLnBrk="1" hangingPunct="1">
              <a:spcBef>
                <a:spcPts val="500"/>
              </a:spcBef>
              <a:spcAft>
                <a:spcPts val="500"/>
              </a:spcAft>
              <a:buClr>
                <a:srgbClr val="C00000"/>
              </a:buClr>
              <a:buFont typeface="Wingdings" panose="05000000000000000000" pitchFamily="2" charset="2"/>
              <a:buChar char="q"/>
              <a:defRPr/>
            </a:pPr>
            <a:r>
              <a:rPr lang="en-US" sz="2800" dirty="0"/>
              <a:t>Segurança jurídica </a:t>
            </a:r>
            <a:r>
              <a:rPr lang="en-US" sz="2800" b="1" dirty="0"/>
              <a:t>e</a:t>
            </a:r>
            <a:r>
              <a:rPr lang="en-US" sz="2800" dirty="0"/>
              <a:t> previsibilidade</a:t>
            </a:r>
          </a:p>
          <a:p>
            <a:pPr eaLnBrk="1" hangingPunct="1">
              <a:spcBef>
                <a:spcPts val="500"/>
              </a:spcBef>
              <a:spcAft>
                <a:spcPts val="500"/>
              </a:spcAft>
              <a:buClr>
                <a:srgbClr val="C00000"/>
              </a:buClr>
              <a:buFont typeface="Wingdings" panose="05000000000000000000" pitchFamily="2" charset="2"/>
              <a:buChar char="q"/>
              <a:defRPr/>
            </a:pPr>
            <a:r>
              <a:rPr lang="en-US" sz="2800" dirty="0"/>
              <a:t>Celeridade          </a:t>
            </a:r>
            <a:r>
              <a:rPr lang="en-US" sz="2800" b="1" i="1" dirty="0"/>
              <a:t>Eficiência</a:t>
            </a:r>
            <a:r>
              <a:rPr lang="en-US" sz="2800" dirty="0"/>
              <a:t> do sistema processual </a:t>
            </a:r>
          </a:p>
          <a:p>
            <a:pPr lvl="1" eaLnBrk="1" hangingPunct="1">
              <a:spcBef>
                <a:spcPts val="500"/>
              </a:spcBef>
              <a:spcAft>
                <a:spcPts val="500"/>
              </a:spcAft>
              <a:buClr>
                <a:srgbClr val="FF0000"/>
              </a:buClr>
              <a:buFont typeface="Wingdings" panose="05000000000000000000" pitchFamily="2" charset="2"/>
              <a:buChar char="§"/>
              <a:defRPr/>
            </a:pPr>
            <a:r>
              <a:rPr lang="en-US" sz="2400" b="1" i="1" dirty="0"/>
              <a:t>Eficiência</a:t>
            </a:r>
            <a:r>
              <a:rPr lang="en-US" sz="2400" dirty="0"/>
              <a:t> do próprio direito material</a:t>
            </a:r>
            <a:endParaRPr lang="pt-BR" sz="3200" i="1" dirty="0"/>
          </a:p>
        </p:txBody>
      </p:sp>
      <p:sp>
        <p:nvSpPr>
          <p:cNvPr id="9" name="Retângulo 8"/>
          <p:cNvSpPr/>
          <p:nvPr/>
        </p:nvSpPr>
        <p:spPr>
          <a:xfrm>
            <a:off x="-7429" y="6397280"/>
            <a:ext cx="9151429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0" name="Retângulo 9"/>
          <p:cNvSpPr/>
          <p:nvPr/>
        </p:nvSpPr>
        <p:spPr>
          <a:xfrm>
            <a:off x="-7430" y="6669360"/>
            <a:ext cx="9151429" cy="18864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2" name="Seta: para a Direita 1">
            <a:extLst>
              <a:ext uri="{FF2B5EF4-FFF2-40B4-BE49-F238E27FC236}">
                <a16:creationId xmlns:a16="http://schemas.microsoft.com/office/drawing/2014/main" id="{F5648666-8A19-4AAF-8E15-8DAC12EA0C3D}"/>
              </a:ext>
            </a:extLst>
          </p:cNvPr>
          <p:cNvSpPr/>
          <p:nvPr/>
        </p:nvSpPr>
        <p:spPr>
          <a:xfrm>
            <a:off x="2483768" y="5589240"/>
            <a:ext cx="648072" cy="216024"/>
          </a:xfrm>
          <a:prstGeom prst="rightArrow">
            <a:avLst>
              <a:gd name="adj1" fmla="val 74657"/>
              <a:gd name="adj2" fmla="val 50000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142446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tângulo 14"/>
          <p:cNvSpPr/>
          <p:nvPr/>
        </p:nvSpPr>
        <p:spPr>
          <a:xfrm>
            <a:off x="-7430" y="6397280"/>
            <a:ext cx="9151430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8" name="Retângulo 17"/>
          <p:cNvSpPr/>
          <p:nvPr/>
        </p:nvSpPr>
        <p:spPr>
          <a:xfrm>
            <a:off x="-7430" y="6669360"/>
            <a:ext cx="9151429" cy="18864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pic>
        <p:nvPicPr>
          <p:cNvPr id="1026" name="Picture 2" descr="https://images.livrariasaraiva.com.br/imagemnet/imagem.aspx/?pro_id=9719716&amp;qld=90&amp;l=430&amp;a=-1">
            <a:extLst>
              <a:ext uri="{FF2B5EF4-FFF2-40B4-BE49-F238E27FC236}">
                <a16:creationId xmlns:a16="http://schemas.microsoft.com/office/drawing/2014/main" id="{351C34FB-7D43-48D8-BC62-197AAD091D4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931" y="788632"/>
            <a:ext cx="2664296" cy="33843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https://images.livrariasaraiva.com.br/imagemnet/imagem.aspx/?pro_id=9719717&amp;qld=90&amp;l=430&amp;a=-1">
            <a:extLst>
              <a:ext uri="{FF2B5EF4-FFF2-40B4-BE49-F238E27FC236}">
                <a16:creationId xmlns:a16="http://schemas.microsoft.com/office/drawing/2014/main" id="{1E2F5881-50C0-4679-B0F6-B9D18795A29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8866" y="1477789"/>
            <a:ext cx="2671726" cy="33680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6" descr="https://images.livrariasaraiva.com.br/imagemnet/imagem.aspx/?pro_id=9719718&amp;qld=90&amp;l=430&amp;a=-1">
            <a:extLst>
              <a:ext uri="{FF2B5EF4-FFF2-40B4-BE49-F238E27FC236}">
                <a16:creationId xmlns:a16="http://schemas.microsoft.com/office/drawing/2014/main" id="{F3EDB6B2-96B0-48DB-A5C9-82A1405AFFC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22180" y="2227995"/>
            <a:ext cx="2671726" cy="33479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4" descr="https://images.livrariasaraiva.com.br/imagemnet/imagem.aspx/?pro_id=9719720&amp;qld=90&amp;l=430&amp;a=-1">
            <a:extLst>
              <a:ext uri="{FF2B5EF4-FFF2-40B4-BE49-F238E27FC236}">
                <a16:creationId xmlns:a16="http://schemas.microsoft.com/office/drawing/2014/main" id="{77B0ECB4-3EFF-46AF-8683-74F06DB20F1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59977" y="2988976"/>
            <a:ext cx="2676593" cy="34083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Retângulo 11">
            <a:extLst>
              <a:ext uri="{FF2B5EF4-FFF2-40B4-BE49-F238E27FC236}">
                <a16:creationId xmlns:a16="http://schemas.microsoft.com/office/drawing/2014/main" id="{4C5C8FC6-00F8-4C6E-8489-813A3502439B}"/>
              </a:ext>
            </a:extLst>
          </p:cNvPr>
          <p:cNvSpPr/>
          <p:nvPr/>
        </p:nvSpPr>
        <p:spPr>
          <a:xfrm>
            <a:off x="193964" y="4946073"/>
            <a:ext cx="6034220" cy="145120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Retângulo 1">
            <a:extLst>
              <a:ext uri="{FF2B5EF4-FFF2-40B4-BE49-F238E27FC236}">
                <a16:creationId xmlns:a16="http://schemas.microsoft.com/office/drawing/2014/main" id="{21D0DCFE-5EB1-4883-8A9E-CB9940070D87}"/>
              </a:ext>
            </a:extLst>
          </p:cNvPr>
          <p:cNvSpPr/>
          <p:nvPr/>
        </p:nvSpPr>
        <p:spPr>
          <a:xfrm rot="10800000" flipV="1">
            <a:off x="14800" y="5542528"/>
            <a:ext cx="642500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defTabSz="584200" fontAlgn="auto" hangingPunct="0">
              <a:spcBef>
                <a:spcPts val="0"/>
              </a:spcBef>
              <a:spcAft>
                <a:spcPts val="0"/>
              </a:spcAft>
            </a:pPr>
            <a:r>
              <a:rPr lang="pt-BR" sz="2400" b="1" kern="0" dirty="0">
                <a:solidFill>
                  <a:srgbClr val="FF0000"/>
                </a:solidFill>
                <a:latin typeface="Helvetica Light"/>
                <a:sym typeface="Helvetica Light"/>
              </a:rPr>
              <a:t>www.scarpinellabueno.com</a:t>
            </a:r>
          </a:p>
          <a:p>
            <a:pPr lvl="0" algn="ctr" defTabSz="584200" fontAlgn="auto" hangingPunct="0">
              <a:spcBef>
                <a:spcPts val="0"/>
              </a:spcBef>
              <a:spcAft>
                <a:spcPts val="0"/>
              </a:spcAft>
            </a:pPr>
            <a:r>
              <a:rPr lang="en-US" altLang="pt-BR" sz="2400" b="1" kern="0" dirty="0">
                <a:solidFill>
                  <a:srgbClr val="C00000"/>
                </a:solidFill>
                <a:latin typeface="Helvetica Light"/>
                <a:sym typeface="Helvetica Light"/>
              </a:rPr>
              <a:t>www.facebook.com/cassioscarpinellabueno</a:t>
            </a:r>
            <a:endParaRPr lang="pt-BR" altLang="pt-BR" sz="2400" b="1" kern="0" dirty="0">
              <a:solidFill>
                <a:srgbClr val="C00000"/>
              </a:solidFill>
              <a:latin typeface="Helvetica Light"/>
              <a:sym typeface="Helvetica Light"/>
            </a:endParaRPr>
          </a:p>
        </p:txBody>
      </p:sp>
      <p:sp>
        <p:nvSpPr>
          <p:cNvPr id="13" name="Rectangle 2">
            <a:extLst>
              <a:ext uri="{FF2B5EF4-FFF2-40B4-BE49-F238E27FC236}">
                <a16:creationId xmlns:a16="http://schemas.microsoft.com/office/drawing/2014/main" id="{ACD20301-D141-4B4A-AA01-5DB2087C570B}"/>
              </a:ext>
            </a:extLst>
          </p:cNvPr>
          <p:cNvSpPr txBox="1">
            <a:spLocks noChangeArrowheads="1"/>
          </p:cNvSpPr>
          <p:nvPr/>
        </p:nvSpPr>
        <p:spPr>
          <a:xfrm>
            <a:off x="-1" y="0"/>
            <a:ext cx="9136571" cy="76470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pt-BR" sz="3600" b="1" kern="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Muito obrigado !!!!</a:t>
            </a:r>
          </a:p>
        </p:txBody>
      </p:sp>
    </p:spTree>
    <p:extLst>
      <p:ext uri="{BB962C8B-B14F-4D97-AF65-F5344CB8AC3E}">
        <p14:creationId xmlns:p14="http://schemas.microsoft.com/office/powerpoint/2010/main" val="87359680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ângulo 7"/>
          <p:cNvSpPr/>
          <p:nvPr/>
        </p:nvSpPr>
        <p:spPr>
          <a:xfrm>
            <a:off x="-7431" y="5629660"/>
            <a:ext cx="5935689" cy="11387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200" b="1" dirty="0">
                <a:solidFill>
                  <a:srgbClr val="FF0000"/>
                </a:solidFill>
                <a:latin typeface="Helvetica Light"/>
              </a:rPr>
              <a:t>www.scarpinellabueno.com</a:t>
            </a:r>
          </a:p>
          <a:p>
            <a:pPr algn="ctr"/>
            <a:r>
              <a:rPr lang="en-US" altLang="pt-BR" sz="2200" b="1" dirty="0">
                <a:solidFill>
                  <a:srgbClr val="C00000"/>
                </a:solidFill>
                <a:latin typeface="Helvetica Light"/>
              </a:rPr>
              <a:t>www.facebook.com/cassioscarpinellabueno</a:t>
            </a:r>
            <a:endParaRPr lang="pt-BR" altLang="pt-BR" sz="2200" b="1" dirty="0">
              <a:solidFill>
                <a:srgbClr val="C00000"/>
              </a:solidFill>
              <a:latin typeface="Helvetica Light"/>
            </a:endParaRPr>
          </a:p>
          <a:p>
            <a:endParaRPr lang="pt-BR" sz="24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>
          <a:xfrm>
            <a:off x="-1" y="0"/>
            <a:ext cx="9136571" cy="76470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pt-BR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Muito obrigado !!!!</a:t>
            </a:r>
          </a:p>
        </p:txBody>
      </p:sp>
      <p:sp>
        <p:nvSpPr>
          <p:cNvPr id="15" name="Retângulo 14"/>
          <p:cNvSpPr/>
          <p:nvPr/>
        </p:nvSpPr>
        <p:spPr>
          <a:xfrm>
            <a:off x="-7430" y="6397280"/>
            <a:ext cx="9151430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8" name="Retângulo 17"/>
          <p:cNvSpPr/>
          <p:nvPr/>
        </p:nvSpPr>
        <p:spPr>
          <a:xfrm>
            <a:off x="-7430" y="6669360"/>
            <a:ext cx="9151429" cy="18864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pic>
        <p:nvPicPr>
          <p:cNvPr id="1026" name="Picture 2" descr="https://images.livrariasaraiva.com.br/imagemnet/imagem.aspx/?pro_id=9416826&amp;qld=90&amp;l=430&amp;a=-1">
            <a:extLst>
              <a:ext uri="{FF2B5EF4-FFF2-40B4-BE49-F238E27FC236}">
                <a16:creationId xmlns:a16="http://schemas.microsoft.com/office/drawing/2014/main" id="{9FB73D60-32E7-431D-914D-93260DF5F33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613" y="874202"/>
            <a:ext cx="3248243" cy="42720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Imagem 11">
            <a:extLst>
              <a:ext uri="{FF2B5EF4-FFF2-40B4-BE49-F238E27FC236}">
                <a16:creationId xmlns:a16="http://schemas.microsoft.com/office/drawing/2014/main" id="{3B84DA83-6793-4581-AED6-3695FE0AF34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8481" y="1442107"/>
            <a:ext cx="2812028" cy="4244355"/>
          </a:xfrm>
          <a:prstGeom prst="rect">
            <a:avLst/>
          </a:prstGeom>
        </p:spPr>
      </p:pic>
      <p:pic>
        <p:nvPicPr>
          <p:cNvPr id="13" name="Imagem 4" descr="https://images.livrariasaraiva.com.br/imagemnet/imagem.aspx/?pro_id=10133970&amp;qld=90&amp;l=430&amp;a=-1">
            <a:extLst>
              <a:ext uri="{FF2B5EF4-FFF2-40B4-BE49-F238E27FC236}">
                <a16:creationId xmlns:a16="http://schemas.microsoft.com/office/drawing/2014/main" id="{E5AA1A47-8843-4B45-9CE7-C9B1505A1F5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3114" y="2055258"/>
            <a:ext cx="2812028" cy="4231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440809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878" y="1"/>
            <a:ext cx="9135122" cy="1196751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pt-BR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Origens do </a:t>
            </a:r>
            <a:r>
              <a:rPr lang="pt-BR" sz="36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amicus curiae</a:t>
            </a:r>
          </a:p>
        </p:txBody>
      </p:sp>
      <p:sp>
        <p:nvSpPr>
          <p:cNvPr id="2054" name="Retângulo 1"/>
          <p:cNvSpPr>
            <a:spLocks noChangeArrowheads="1"/>
          </p:cNvSpPr>
          <p:nvPr/>
        </p:nvSpPr>
        <p:spPr bwMode="auto">
          <a:xfrm>
            <a:off x="36006" y="1340769"/>
            <a:ext cx="9107994" cy="36138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514350" indent="-457200">
              <a:lnSpc>
                <a:spcPts val="3100"/>
              </a:lnSpc>
              <a:buClr>
                <a:srgbClr val="D02800"/>
              </a:buClr>
              <a:buFont typeface="Wingdings" panose="05000000000000000000" pitchFamily="2" charset="2"/>
              <a:buChar char="q"/>
            </a:pPr>
            <a:r>
              <a:rPr lang="pt-BR" sz="2800" dirty="0">
                <a:latin typeface="Calibri" panose="020F0502020204030204" pitchFamily="34" charset="0"/>
                <a:cs typeface="Calibri" panose="020F0502020204030204" pitchFamily="34" charset="0"/>
              </a:rPr>
              <a:t>Origem nos direitos inglês e norte-americano</a:t>
            </a:r>
          </a:p>
          <a:p>
            <a:pPr marL="800100" lvl="1" indent="-342900">
              <a:lnSpc>
                <a:spcPts val="3100"/>
              </a:lnSpc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pt-BR" sz="2400" dirty="0">
                <a:latin typeface="Calibri" panose="020F0502020204030204" pitchFamily="34" charset="0"/>
                <a:cs typeface="Calibri" panose="020F0502020204030204" pitchFamily="34" charset="0"/>
              </a:rPr>
              <a:t>Função de auxiliar os magistrados na identificação de precedentes e de sua aplicação ao caso concreto</a:t>
            </a:r>
          </a:p>
          <a:p>
            <a:pPr marL="800100" lvl="1" indent="-342900">
              <a:lnSpc>
                <a:spcPts val="3100"/>
              </a:lnSpc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pt-BR" sz="2400" dirty="0">
                <a:latin typeface="Calibri" panose="020F0502020204030204" pitchFamily="34" charset="0"/>
                <a:cs typeface="Calibri" panose="020F0502020204030204" pitchFamily="34" charset="0"/>
              </a:rPr>
              <a:t>Há quem sustente que o </a:t>
            </a:r>
            <a:r>
              <a:rPr lang="pt-BR" sz="2400" i="1" dirty="0">
                <a:latin typeface="Calibri" panose="020F0502020204030204" pitchFamily="34" charset="0"/>
                <a:cs typeface="Calibri" panose="020F0502020204030204" pitchFamily="34" charset="0"/>
              </a:rPr>
              <a:t>amicus curiae </a:t>
            </a:r>
            <a:r>
              <a:rPr lang="pt-BR" sz="2400" dirty="0">
                <a:latin typeface="Calibri" panose="020F0502020204030204" pitchFamily="34" charset="0"/>
                <a:cs typeface="Calibri" panose="020F0502020204030204" pitchFamily="34" charset="0"/>
              </a:rPr>
              <a:t>no direito norte-americano desenvolva atividade similar ao do </a:t>
            </a:r>
            <a:r>
              <a:rPr lang="pt-BR" sz="2400" i="1" dirty="0">
                <a:latin typeface="Calibri" panose="020F0502020204030204" pitchFamily="34" charset="0"/>
                <a:cs typeface="Calibri" panose="020F0502020204030204" pitchFamily="34" charset="0"/>
              </a:rPr>
              <a:t>lobista</a:t>
            </a:r>
            <a:r>
              <a:rPr lang="pt-BR" sz="2400" dirty="0">
                <a:latin typeface="Calibri" panose="020F0502020204030204" pitchFamily="34" charset="0"/>
                <a:cs typeface="Calibri" panose="020F0502020204030204" pitchFamily="34" charset="0"/>
              </a:rPr>
              <a:t> perante o Poder Judiciário por desempenhar papel  de pressão social, tão importante em democracias representativas</a:t>
            </a:r>
            <a:endParaRPr lang="pt-BR" sz="2400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 algn="ctr" eaLnBrk="1" hangingPunct="1">
              <a:buClr>
                <a:srgbClr val="FF0000"/>
              </a:buClr>
              <a:buFont typeface="Wingdings" panose="05000000000000000000" pitchFamily="2" charset="2"/>
              <a:buChar char="§"/>
            </a:pPr>
            <a:endParaRPr lang="pt-BR" altLang="pt-BR" sz="2800" b="1" dirty="0">
              <a:solidFill>
                <a:schemeClr val="accent2">
                  <a:lumMod val="75000"/>
                </a:schemeClr>
              </a:solidFill>
            </a:endParaRPr>
          </a:p>
          <a:p>
            <a:pPr algn="ctr" eaLnBrk="1" hangingPunct="1"/>
            <a:endParaRPr lang="pt-BR" altLang="pt-BR" sz="2000" b="1" dirty="0">
              <a:solidFill>
                <a:srgbClr val="C00000"/>
              </a:solidFill>
            </a:endParaRPr>
          </a:p>
        </p:txBody>
      </p:sp>
      <p:sp>
        <p:nvSpPr>
          <p:cNvPr id="7" name="Retângulo 6"/>
          <p:cNvSpPr/>
          <p:nvPr/>
        </p:nvSpPr>
        <p:spPr>
          <a:xfrm>
            <a:off x="-7430" y="6397280"/>
            <a:ext cx="9151430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8" name="Retângulo 7"/>
          <p:cNvSpPr/>
          <p:nvPr/>
        </p:nvSpPr>
        <p:spPr>
          <a:xfrm>
            <a:off x="-7430" y="6669360"/>
            <a:ext cx="9151429" cy="18864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18768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4704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pt-BR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 Brasil (1)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836712"/>
            <a:ext cx="9136571" cy="5488560"/>
          </a:xfrm>
        </p:spPr>
        <p:txBody>
          <a:bodyPr/>
          <a:lstStyle/>
          <a:p>
            <a:pPr eaLnBrk="1" hangingPunct="1">
              <a:lnSpc>
                <a:spcPct val="150000"/>
              </a:lnSpc>
              <a:spcBef>
                <a:spcPts val="500"/>
              </a:spcBef>
              <a:spcAft>
                <a:spcPts val="500"/>
              </a:spcAft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lang="pt-BR" altLang="pt-BR" sz="2800" b="1" dirty="0"/>
              <a:t>CVM</a:t>
            </a:r>
            <a:r>
              <a:rPr lang="pt-BR" altLang="pt-BR" sz="2800" dirty="0"/>
              <a:t>: art. 31, Lei n. 6.385/1976</a:t>
            </a:r>
          </a:p>
          <a:p>
            <a:pPr eaLnBrk="1" hangingPunct="1">
              <a:lnSpc>
                <a:spcPct val="150000"/>
              </a:lnSpc>
              <a:spcBef>
                <a:spcPts val="500"/>
              </a:spcBef>
              <a:spcAft>
                <a:spcPts val="500"/>
              </a:spcAft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lang="pt-BR" altLang="pt-BR" sz="2800" b="1" dirty="0"/>
              <a:t>INPI</a:t>
            </a:r>
            <a:r>
              <a:rPr lang="pt-BR" altLang="pt-BR" sz="2800" dirty="0"/>
              <a:t>: arts. 57, 118 e 175, Lei n. 9.279/1996</a:t>
            </a:r>
            <a:endParaRPr lang="pt-BR" altLang="pt-BR" sz="2800" b="1" dirty="0"/>
          </a:p>
          <a:p>
            <a:pPr eaLnBrk="1" hangingPunct="1">
              <a:lnSpc>
                <a:spcPct val="150000"/>
              </a:lnSpc>
              <a:spcBef>
                <a:spcPts val="500"/>
              </a:spcBef>
              <a:spcAft>
                <a:spcPts val="500"/>
              </a:spcAft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lang="pt-BR" altLang="pt-BR" sz="2800" b="1" dirty="0"/>
              <a:t>CADE</a:t>
            </a:r>
            <a:r>
              <a:rPr lang="pt-BR" altLang="pt-BR" sz="2800" dirty="0"/>
              <a:t>: art. 118, Lei n. 12.529/2011</a:t>
            </a:r>
            <a:endParaRPr lang="pt-BR" altLang="pt-BR" sz="2800" b="1" dirty="0"/>
          </a:p>
          <a:p>
            <a:pPr eaLnBrk="1" hangingPunct="1">
              <a:lnSpc>
                <a:spcPct val="150000"/>
              </a:lnSpc>
              <a:spcBef>
                <a:spcPts val="500"/>
              </a:spcBef>
              <a:spcAft>
                <a:spcPts val="500"/>
              </a:spcAft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lang="pt-BR" altLang="pt-BR" sz="2800" b="1" dirty="0"/>
              <a:t>OAB</a:t>
            </a:r>
            <a:r>
              <a:rPr lang="pt-BR" altLang="pt-BR" sz="2800" dirty="0"/>
              <a:t>: Art. 49, Lei n. 8.906/1994</a:t>
            </a:r>
          </a:p>
          <a:p>
            <a:pPr eaLnBrk="1" hangingPunct="1">
              <a:lnSpc>
                <a:spcPct val="150000"/>
              </a:lnSpc>
              <a:spcBef>
                <a:spcPts val="500"/>
              </a:spcBef>
              <a:spcAft>
                <a:spcPts val="500"/>
              </a:spcAft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lang="pt-BR" altLang="pt-BR" sz="2800" b="1" dirty="0"/>
              <a:t>Pessoas jurídicas de direito público</a:t>
            </a:r>
            <a:r>
              <a:rPr lang="pt-BR" altLang="pt-BR" sz="2800" dirty="0"/>
              <a:t>: art. 5º, Lei n. 9.469/1997</a:t>
            </a:r>
          </a:p>
          <a:p>
            <a:pPr>
              <a:lnSpc>
                <a:spcPct val="150000"/>
              </a:lnSpc>
              <a:spcBef>
                <a:spcPts val="500"/>
              </a:spcBef>
              <a:spcAft>
                <a:spcPts val="500"/>
              </a:spcAft>
              <a:buClr>
                <a:srgbClr val="BA977C"/>
              </a:buClr>
              <a:buFont typeface="Wingdings" panose="05000000000000000000" pitchFamily="2" charset="2"/>
              <a:buChar char="ü"/>
            </a:pPr>
            <a:endParaRPr lang="pt-BR" sz="2800" dirty="0"/>
          </a:p>
        </p:txBody>
      </p:sp>
      <p:sp>
        <p:nvSpPr>
          <p:cNvPr id="10" name="Retângulo 9"/>
          <p:cNvSpPr/>
          <p:nvPr/>
        </p:nvSpPr>
        <p:spPr>
          <a:xfrm>
            <a:off x="-7430" y="6397280"/>
            <a:ext cx="9151430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1" name="Retângulo 10"/>
          <p:cNvSpPr/>
          <p:nvPr/>
        </p:nvSpPr>
        <p:spPr>
          <a:xfrm>
            <a:off x="-7430" y="6669360"/>
            <a:ext cx="9151429" cy="288032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697741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4704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en-US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</a:t>
            </a:r>
            <a:r>
              <a:rPr lang="pt-BR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 Brasil (2)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836712"/>
            <a:ext cx="9136571" cy="5488560"/>
          </a:xfrm>
        </p:spPr>
        <p:txBody>
          <a:bodyPr/>
          <a:lstStyle/>
          <a:p>
            <a:pPr eaLnBrk="1" hangingPunct="1">
              <a:spcBef>
                <a:spcPts val="200"/>
              </a:spcBef>
              <a:spcAft>
                <a:spcPts val="200"/>
              </a:spcAft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lang="pt-BR" altLang="pt-BR" sz="2600" b="1" dirty="0"/>
              <a:t>Controle de constitucionalidade</a:t>
            </a:r>
            <a:r>
              <a:rPr lang="pt-BR" altLang="pt-BR" sz="2600" dirty="0"/>
              <a:t>: Art. 7º, § 2º, Lei n. 9.868/1999</a:t>
            </a:r>
            <a:endParaRPr lang="pt-BR" altLang="pt-BR" sz="2600" b="1" dirty="0"/>
          </a:p>
          <a:p>
            <a:pPr eaLnBrk="1" hangingPunct="1">
              <a:spcBef>
                <a:spcPts val="200"/>
              </a:spcBef>
              <a:spcAft>
                <a:spcPts val="200"/>
              </a:spcAft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lang="pt-BR" altLang="pt-BR" sz="2600" b="1" dirty="0"/>
              <a:t>Incidente de inconstitucionalidade</a:t>
            </a:r>
            <a:r>
              <a:rPr lang="pt-BR" altLang="pt-BR" sz="2600" dirty="0"/>
              <a:t>: art. 482, §§ 1º a 3º, CPC</a:t>
            </a:r>
          </a:p>
          <a:p>
            <a:pPr eaLnBrk="1" hangingPunct="1">
              <a:spcBef>
                <a:spcPts val="200"/>
              </a:spcBef>
              <a:spcAft>
                <a:spcPts val="200"/>
              </a:spcAft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lang="pt-BR" altLang="pt-BR" sz="2600" b="1" dirty="0"/>
              <a:t>Uniformização de jurisprudência</a:t>
            </a:r>
            <a:r>
              <a:rPr lang="pt-BR" altLang="pt-BR" sz="2600" dirty="0"/>
              <a:t> - Juizados Especiais Federais: art. 14, § 7º, Lei n. 10.259/2001 </a:t>
            </a:r>
          </a:p>
          <a:p>
            <a:pPr lvl="1" eaLnBrk="1" hangingPunct="1">
              <a:spcBef>
                <a:spcPts val="200"/>
              </a:spcBef>
              <a:spcAft>
                <a:spcPts val="200"/>
              </a:spcAft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pt-BR" altLang="pt-BR" sz="2400" dirty="0"/>
              <a:t>Art. 19, § 4º, Lei n. 12.153/2009</a:t>
            </a:r>
          </a:p>
          <a:p>
            <a:pPr eaLnBrk="1" hangingPunct="1">
              <a:spcBef>
                <a:spcPts val="200"/>
              </a:spcBef>
              <a:spcAft>
                <a:spcPts val="200"/>
              </a:spcAft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lang="pt-BR" altLang="pt-BR" sz="2600" b="1" dirty="0"/>
              <a:t>Edição, revisão e cancelamento de Súmula do STF:</a:t>
            </a:r>
            <a:r>
              <a:rPr lang="pt-BR" altLang="pt-BR" sz="2600" dirty="0"/>
              <a:t> Art. 3º, § 2º, Lei n. 11.417/2006 </a:t>
            </a:r>
          </a:p>
          <a:p>
            <a:pPr eaLnBrk="1" hangingPunct="1">
              <a:spcBef>
                <a:spcPts val="200"/>
              </a:spcBef>
              <a:spcAft>
                <a:spcPts val="200"/>
              </a:spcAft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lang="pt-BR" altLang="pt-BR" sz="2600" b="1" dirty="0"/>
              <a:t>Repercussão geral do RE</a:t>
            </a:r>
            <a:r>
              <a:rPr lang="pt-BR" altLang="pt-BR" sz="2600" dirty="0"/>
              <a:t>: Art. 543-A, § 7º, CPC 1973 </a:t>
            </a:r>
          </a:p>
          <a:p>
            <a:pPr eaLnBrk="1" hangingPunct="1">
              <a:spcBef>
                <a:spcPts val="200"/>
              </a:spcBef>
              <a:spcAft>
                <a:spcPts val="200"/>
              </a:spcAft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lang="pt-BR" altLang="pt-BR" sz="2600" b="1" dirty="0"/>
              <a:t>Recurso Especial repetitivo</a:t>
            </a:r>
            <a:r>
              <a:rPr lang="pt-BR" altLang="pt-BR" sz="2600" dirty="0"/>
              <a:t>: Art. 543-C, § 3º, CPC 1973</a:t>
            </a:r>
          </a:p>
          <a:p>
            <a:pPr>
              <a:lnSpc>
                <a:spcPct val="150000"/>
              </a:lnSpc>
              <a:spcBef>
                <a:spcPts val="500"/>
              </a:spcBef>
              <a:spcAft>
                <a:spcPts val="500"/>
              </a:spcAft>
              <a:buClr>
                <a:srgbClr val="BA977C"/>
              </a:buClr>
              <a:buFont typeface="Wingdings" panose="05000000000000000000" pitchFamily="2" charset="2"/>
              <a:buChar char="ü"/>
            </a:pPr>
            <a:endParaRPr lang="pt-BR" sz="2800" dirty="0"/>
          </a:p>
        </p:txBody>
      </p:sp>
      <p:sp>
        <p:nvSpPr>
          <p:cNvPr id="10" name="Retângulo 9"/>
          <p:cNvSpPr/>
          <p:nvPr/>
        </p:nvSpPr>
        <p:spPr>
          <a:xfrm>
            <a:off x="-7430" y="6397280"/>
            <a:ext cx="9151430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1" name="Retângulo 10"/>
          <p:cNvSpPr/>
          <p:nvPr/>
        </p:nvSpPr>
        <p:spPr>
          <a:xfrm>
            <a:off x="-7430" y="6669360"/>
            <a:ext cx="9151429" cy="288032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409780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1"/>
            <a:ext cx="9144000" cy="980727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pt-BR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 Brasil (3)</a:t>
            </a:r>
          </a:p>
        </p:txBody>
      </p:sp>
      <p:sp>
        <p:nvSpPr>
          <p:cNvPr id="2054" name="Retângulo 1"/>
          <p:cNvSpPr>
            <a:spLocks noChangeArrowheads="1"/>
          </p:cNvSpPr>
          <p:nvPr/>
        </p:nvSpPr>
        <p:spPr bwMode="auto">
          <a:xfrm>
            <a:off x="36006" y="980729"/>
            <a:ext cx="9216514" cy="51706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457200" indent="-457200">
              <a:lnSpc>
                <a:spcPts val="3100"/>
              </a:lnSpc>
              <a:buClr>
                <a:srgbClr val="D02800"/>
              </a:buClr>
              <a:buFont typeface="Wingdings" panose="05000000000000000000" pitchFamily="2" charset="2"/>
              <a:buChar char="q"/>
            </a:pPr>
            <a:r>
              <a:rPr lang="pt-BR" sz="2800" dirty="0">
                <a:latin typeface="Calibri" panose="020F0502020204030204" pitchFamily="34" charset="0"/>
                <a:cs typeface="Calibri" panose="020F0502020204030204" pitchFamily="34" charset="0"/>
              </a:rPr>
              <a:t>No direito brasileiro: generalização do instituto pelo art. 138 do CPC/2015 a partir de específicas previsões  legislativas</a:t>
            </a:r>
          </a:p>
          <a:p>
            <a:pPr marL="799200" lvl="1" indent="-457200">
              <a:lnSpc>
                <a:spcPts val="3100"/>
              </a:lnSpc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pt-BR" sz="2400" dirty="0">
                <a:latin typeface="Calibri" panose="020F0502020204030204" pitchFamily="34" charset="0"/>
                <a:cs typeface="Calibri" panose="020F0502020204030204" pitchFamily="34" charset="0"/>
              </a:rPr>
              <a:t>Concretização do contraditório</a:t>
            </a:r>
          </a:p>
          <a:p>
            <a:pPr marL="799200" lvl="1" indent="-457200">
              <a:lnSpc>
                <a:spcPts val="3100"/>
              </a:lnSpc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pt-BR" sz="2400" dirty="0">
                <a:latin typeface="Calibri" panose="020F0502020204030204" pitchFamily="34" charset="0"/>
                <a:cs typeface="Calibri" panose="020F0502020204030204" pitchFamily="34" charset="0"/>
              </a:rPr>
              <a:t>A “sociedade” e o </a:t>
            </a:r>
            <a:r>
              <a:rPr lang="pt-BR" sz="2400" i="1" dirty="0">
                <a:latin typeface="Calibri" panose="020F0502020204030204" pitchFamily="34" charset="0"/>
                <a:cs typeface="Calibri" panose="020F0502020204030204" pitchFamily="34" charset="0"/>
              </a:rPr>
              <a:t>amicus curiae</a:t>
            </a:r>
            <a:r>
              <a:rPr lang="pt-BR" sz="2400" dirty="0"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  <a:r>
              <a:rPr lang="pt-BR" sz="2400" i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sz="2400" dirty="0">
                <a:latin typeface="Calibri" panose="020F0502020204030204" pitchFamily="34" charset="0"/>
                <a:cs typeface="Calibri" panose="020F0502020204030204" pitchFamily="34" charset="0"/>
              </a:rPr>
              <a:t>a “representatividade adequada”</a:t>
            </a:r>
          </a:p>
          <a:p>
            <a:pPr marL="457200" indent="-457200">
              <a:lnSpc>
                <a:spcPts val="3100"/>
              </a:lnSpc>
              <a:buClr>
                <a:srgbClr val="D02800"/>
              </a:buClr>
              <a:buFont typeface="Wingdings" panose="05000000000000000000" pitchFamily="2" charset="2"/>
              <a:buChar char="q"/>
            </a:pPr>
            <a:r>
              <a:rPr lang="pt-BR" sz="2800" dirty="0"/>
              <a:t>Legitimação das decisões por duplo aspecto:</a:t>
            </a:r>
          </a:p>
          <a:p>
            <a:pPr marL="799200" lvl="1" indent="-457200">
              <a:lnSpc>
                <a:spcPts val="3100"/>
              </a:lnSpc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pt-BR" sz="2400" dirty="0"/>
              <a:t>Tessitura aberta do </a:t>
            </a:r>
            <a:r>
              <a:rPr lang="pt-BR" sz="2400" i="1" dirty="0"/>
              <a:t>texto</a:t>
            </a:r>
            <a:r>
              <a:rPr lang="pt-BR" sz="2400" dirty="0"/>
              <a:t> jurídico e necessidade de sua </a:t>
            </a:r>
            <a:r>
              <a:rPr lang="pt-BR" sz="2400" i="1" dirty="0"/>
              <a:t>interpretação</a:t>
            </a:r>
            <a:r>
              <a:rPr lang="pt-BR" sz="2400" dirty="0"/>
              <a:t> também diante de sua compreensão </a:t>
            </a:r>
            <a:r>
              <a:rPr lang="pt-BR" sz="2400" i="1" dirty="0"/>
              <a:t>social</a:t>
            </a:r>
            <a:r>
              <a:rPr lang="pt-BR" sz="2400" dirty="0"/>
              <a:t> (e não pessoal do magistrado)</a:t>
            </a:r>
          </a:p>
          <a:p>
            <a:pPr marL="799200" lvl="1" indent="-457200">
              <a:lnSpc>
                <a:spcPts val="3100"/>
              </a:lnSpc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pt-BR" sz="2400" dirty="0"/>
              <a:t>Efeitos “vinculantes” (ou similares)</a:t>
            </a:r>
          </a:p>
          <a:p>
            <a:pPr marL="457200" indent="-457200">
              <a:lnSpc>
                <a:spcPts val="3100"/>
              </a:lnSpc>
              <a:buClr>
                <a:srgbClr val="D02800"/>
              </a:buClr>
              <a:buFont typeface="Wingdings" panose="05000000000000000000" pitchFamily="2" charset="2"/>
              <a:buChar char="q"/>
            </a:pPr>
            <a:r>
              <a:rPr lang="pt-BR" sz="2800" i="1" dirty="0"/>
              <a:t>Amicus curiae</a:t>
            </a:r>
            <a:r>
              <a:rPr lang="pt-BR" sz="2800" dirty="0"/>
              <a:t> como sujeito processual apto a desempenhar esse papel</a:t>
            </a:r>
          </a:p>
          <a:p>
            <a:pPr algn="ctr" eaLnBrk="1" hangingPunct="1"/>
            <a:endParaRPr lang="pt-BR" altLang="pt-BR" sz="2000" b="1" dirty="0">
              <a:solidFill>
                <a:srgbClr val="C00000"/>
              </a:solidFill>
            </a:endParaRPr>
          </a:p>
        </p:txBody>
      </p:sp>
      <p:sp>
        <p:nvSpPr>
          <p:cNvPr id="7" name="Retângulo 6"/>
          <p:cNvSpPr/>
          <p:nvPr/>
        </p:nvSpPr>
        <p:spPr>
          <a:xfrm>
            <a:off x="-7430" y="6397280"/>
            <a:ext cx="9151430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8" name="Retângulo 7"/>
          <p:cNvSpPr/>
          <p:nvPr/>
        </p:nvSpPr>
        <p:spPr>
          <a:xfrm>
            <a:off x="-7430" y="6669360"/>
            <a:ext cx="9151429" cy="18864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056272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4704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pt-BR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CPC 2015: art. 138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836712"/>
            <a:ext cx="9136571" cy="5488560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pt-BR" altLang="pt-BR" sz="2300" b="1" dirty="0"/>
              <a:t>Art. 138.</a:t>
            </a:r>
            <a:r>
              <a:rPr lang="pt-BR" altLang="pt-BR" sz="2300" dirty="0"/>
              <a:t> O juiz ou o relator, considerando a relevância da matéria, a especificidade do tema objeto da demanda ou a repercussão social da controvérsia, poderá, por decisão irrecorrível, de ofício ou a requerimento das partes ou de quem pretenda manifestar-se, solicitar ou admitir a manifestação de pessoa natural ou jurídica, órgão ou entidade especializada, com representatividade adequada, no prazo de 15 (quinze) dias da sua intimação.</a:t>
            </a:r>
          </a:p>
          <a:p>
            <a:pPr marL="0" indent="0">
              <a:buFontTx/>
              <a:buNone/>
            </a:pPr>
            <a:r>
              <a:rPr lang="pt-BR" altLang="pt-BR" sz="2300" b="1" dirty="0"/>
              <a:t>§ 1º.</a:t>
            </a:r>
            <a:r>
              <a:rPr lang="pt-BR" altLang="pt-BR" sz="2300" dirty="0"/>
              <a:t> A intervenção de que trata o </a:t>
            </a:r>
            <a:r>
              <a:rPr lang="pt-BR" altLang="pt-BR" sz="2300" i="1" dirty="0"/>
              <a:t>caput</a:t>
            </a:r>
            <a:r>
              <a:rPr lang="pt-BR" altLang="pt-BR" sz="2300" dirty="0"/>
              <a:t> não implica alteração de competência, nem autoriza a interposição de recursos, ressalvadas a oposição de embargos de declaração e a hipótese do § 3º.</a:t>
            </a:r>
          </a:p>
          <a:p>
            <a:pPr marL="0" indent="0">
              <a:buFontTx/>
              <a:buNone/>
            </a:pPr>
            <a:r>
              <a:rPr lang="pt-BR" altLang="pt-BR" sz="2300" b="1" dirty="0"/>
              <a:t>§ 2º.</a:t>
            </a:r>
            <a:r>
              <a:rPr lang="pt-BR" altLang="pt-BR" sz="2300" dirty="0"/>
              <a:t> Caberá ao juiz ou relator, na decisão que solicitar ou admitir a intervenção, definir os poderes do </a:t>
            </a:r>
            <a:r>
              <a:rPr lang="pt-BR" altLang="pt-BR" sz="2300" i="1" dirty="0"/>
              <a:t>amicus curiae</a:t>
            </a:r>
            <a:r>
              <a:rPr lang="pt-BR" altLang="pt-BR" sz="2300" dirty="0"/>
              <a:t>.</a:t>
            </a:r>
          </a:p>
          <a:p>
            <a:pPr marL="0" indent="0">
              <a:buFontTx/>
              <a:buNone/>
            </a:pPr>
            <a:r>
              <a:rPr lang="pt-BR" altLang="pt-BR" sz="2300" b="1" dirty="0"/>
              <a:t>§ 3º.</a:t>
            </a:r>
            <a:r>
              <a:rPr lang="pt-BR" altLang="pt-BR" sz="2300" dirty="0"/>
              <a:t> O </a:t>
            </a:r>
            <a:r>
              <a:rPr lang="pt-BR" altLang="pt-BR" sz="2300" i="1" dirty="0"/>
              <a:t>amicus curiae</a:t>
            </a:r>
            <a:r>
              <a:rPr lang="pt-BR" altLang="pt-BR" sz="2300" dirty="0"/>
              <a:t> pode recorrer da decisão que julgar o incidente de resolução de demandas repetitivas.</a:t>
            </a:r>
            <a:endParaRPr lang="pt-BR" sz="2300" dirty="0"/>
          </a:p>
        </p:txBody>
      </p:sp>
      <p:sp>
        <p:nvSpPr>
          <p:cNvPr id="10" name="Retângulo 9"/>
          <p:cNvSpPr/>
          <p:nvPr/>
        </p:nvSpPr>
        <p:spPr>
          <a:xfrm>
            <a:off x="-7430" y="6397280"/>
            <a:ext cx="9151430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1" name="Retângulo 10"/>
          <p:cNvSpPr/>
          <p:nvPr/>
        </p:nvSpPr>
        <p:spPr>
          <a:xfrm>
            <a:off x="-7430" y="6669360"/>
            <a:ext cx="9151429" cy="288032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59687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4704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pt-BR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Quem pode ser </a:t>
            </a:r>
            <a:r>
              <a:rPr lang="pt-BR" sz="36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amicus curiae </a:t>
            </a:r>
            <a:r>
              <a:rPr lang="pt-BR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836712"/>
            <a:ext cx="9136571" cy="5488560"/>
          </a:xfrm>
        </p:spPr>
        <p:txBody>
          <a:bodyPr/>
          <a:lstStyle/>
          <a:p>
            <a:pPr>
              <a:spcBef>
                <a:spcPts val="500"/>
              </a:spcBef>
              <a:spcAft>
                <a:spcPts val="500"/>
              </a:spcAft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pt-BR" sz="2800" dirty="0"/>
              <a:t>Interesse institucional</a:t>
            </a:r>
          </a:p>
          <a:p>
            <a:pPr lvl="1">
              <a:spcBef>
                <a:spcPts val="500"/>
              </a:spcBef>
              <a:spcAft>
                <a:spcPts val="500"/>
              </a:spcAft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pt-BR" sz="2600" dirty="0"/>
              <a:t>Representatividade adequada</a:t>
            </a:r>
          </a:p>
          <a:p>
            <a:pPr lvl="1">
              <a:spcBef>
                <a:spcPts val="500"/>
              </a:spcBef>
              <a:spcAft>
                <a:spcPts val="500"/>
              </a:spcAft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pt-BR" sz="2600" dirty="0"/>
              <a:t>Especificidade do tema objeto da demanda</a:t>
            </a:r>
          </a:p>
          <a:p>
            <a:pPr lvl="1">
              <a:spcBef>
                <a:spcPts val="500"/>
              </a:spcBef>
              <a:spcAft>
                <a:spcPts val="500"/>
              </a:spcAft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pt-BR" sz="2600" dirty="0"/>
              <a:t>Repercussão social da controvérsia</a:t>
            </a:r>
          </a:p>
          <a:p>
            <a:pPr lvl="1">
              <a:spcBef>
                <a:spcPts val="500"/>
              </a:spcBef>
              <a:spcAft>
                <a:spcPts val="500"/>
              </a:spcAft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sz="2600" i="1" dirty="0"/>
              <a:t>Um</a:t>
            </a:r>
            <a:r>
              <a:rPr lang="en-US" sz="2600" dirty="0"/>
              <a:t> “fiscal </a:t>
            </a:r>
            <a:r>
              <a:rPr lang="en-US" sz="2600" i="1" dirty="0"/>
              <a:t>setorizado </a:t>
            </a:r>
            <a:r>
              <a:rPr lang="en-US" sz="2600" dirty="0"/>
              <a:t>da ordem jurídica”</a:t>
            </a:r>
          </a:p>
          <a:p>
            <a:pPr lvl="2">
              <a:spcBef>
                <a:spcPts val="500"/>
              </a:spcBef>
              <a:spcAft>
                <a:spcPts val="500"/>
              </a:spcAft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sz="2300" dirty="0"/>
              <a:t>Ministério Público</a:t>
            </a:r>
          </a:p>
          <a:p>
            <a:pPr lvl="2">
              <a:spcBef>
                <a:spcPts val="500"/>
              </a:spcBef>
              <a:spcAft>
                <a:spcPts val="500"/>
              </a:spcAft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sz="2300" dirty="0"/>
              <a:t>Ordem dos Advogados do Brasil</a:t>
            </a:r>
          </a:p>
          <a:p>
            <a:pPr lvl="2">
              <a:spcBef>
                <a:spcPts val="500"/>
              </a:spcBef>
              <a:spcAft>
                <a:spcPts val="500"/>
              </a:spcAft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sz="2300" dirty="0"/>
              <a:t>Defensoria Pública: </a:t>
            </a:r>
            <a:r>
              <a:rPr lang="en-US" sz="2300" i="1" dirty="0"/>
              <a:t>custos vulnerabilis</a:t>
            </a:r>
            <a:endParaRPr lang="pt-BR" sz="2300" dirty="0"/>
          </a:p>
        </p:txBody>
      </p:sp>
      <p:sp>
        <p:nvSpPr>
          <p:cNvPr id="10" name="Retângulo 9"/>
          <p:cNvSpPr/>
          <p:nvPr/>
        </p:nvSpPr>
        <p:spPr>
          <a:xfrm>
            <a:off x="-7430" y="6397280"/>
            <a:ext cx="9151430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1" name="Retângulo 10"/>
          <p:cNvSpPr/>
          <p:nvPr/>
        </p:nvSpPr>
        <p:spPr>
          <a:xfrm>
            <a:off x="-7430" y="6669360"/>
            <a:ext cx="9151429" cy="288032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724066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4704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pt-BR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Atuação do </a:t>
            </a:r>
            <a:r>
              <a:rPr lang="pt-BR" sz="36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amicus curiae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836712"/>
            <a:ext cx="9136571" cy="5488560"/>
          </a:xfrm>
        </p:spPr>
        <p:txBody>
          <a:bodyPr/>
          <a:lstStyle/>
          <a:p>
            <a:pPr>
              <a:spcBef>
                <a:spcPts val="500"/>
              </a:spcBef>
              <a:spcAft>
                <a:spcPts val="500"/>
              </a:spcAft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pt-BR" sz="2800" dirty="0"/>
              <a:t>Dinâmica da intervenção (art. 138 §§ 1º a 3º)</a:t>
            </a:r>
          </a:p>
          <a:p>
            <a:pPr lvl="1">
              <a:spcBef>
                <a:spcPts val="500"/>
              </a:spcBef>
              <a:spcAft>
                <a:spcPts val="500"/>
              </a:spcAft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pt-BR" sz="2400" dirty="0"/>
              <a:t>Prazo</a:t>
            </a:r>
          </a:p>
          <a:p>
            <a:pPr lvl="1">
              <a:spcBef>
                <a:spcPts val="500"/>
              </a:spcBef>
              <a:spcAft>
                <a:spcPts val="500"/>
              </a:spcAft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pt-BR" sz="2400" dirty="0"/>
              <a:t>Não altera a competência</a:t>
            </a:r>
          </a:p>
          <a:p>
            <a:pPr lvl="1">
              <a:spcBef>
                <a:spcPts val="500"/>
              </a:spcBef>
              <a:spcAft>
                <a:spcPts val="500"/>
              </a:spcAft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pt-BR" sz="2400" dirty="0"/>
              <a:t>Não tem legitimidade recursal (salvo ED e IRDR)</a:t>
            </a:r>
          </a:p>
          <a:p>
            <a:pPr lvl="1">
              <a:spcBef>
                <a:spcPts val="500"/>
              </a:spcBef>
              <a:spcAft>
                <a:spcPts val="500"/>
              </a:spcAft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sz="2400" dirty="0"/>
              <a:t>Recorribilidade da decisão que defere/indefere a intervenção</a:t>
            </a:r>
            <a:endParaRPr lang="pt-BR" sz="2400" dirty="0"/>
          </a:p>
          <a:p>
            <a:pPr lvl="1">
              <a:spcBef>
                <a:spcPts val="500"/>
              </a:spcBef>
              <a:spcAft>
                <a:spcPts val="500"/>
              </a:spcAft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pt-BR" sz="2400" dirty="0"/>
              <a:t>Fixação judicial do papel do </a:t>
            </a:r>
            <a:r>
              <a:rPr lang="pt-BR" sz="2400" i="1" dirty="0"/>
              <a:t>Amicus</a:t>
            </a:r>
            <a:endParaRPr lang="pt-BR" sz="2400" dirty="0"/>
          </a:p>
          <a:p>
            <a:pPr lvl="1">
              <a:spcBef>
                <a:spcPts val="500"/>
              </a:spcBef>
              <a:spcAft>
                <a:spcPts val="5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endParaRPr lang="pt-BR" sz="2400" dirty="0"/>
          </a:p>
          <a:p>
            <a:pPr>
              <a:spcBef>
                <a:spcPts val="500"/>
              </a:spcBef>
              <a:spcAft>
                <a:spcPts val="500"/>
              </a:spcAft>
              <a:buClr>
                <a:srgbClr val="BA977C"/>
              </a:buClr>
              <a:buFont typeface="Wingdings" panose="05000000000000000000" pitchFamily="2" charset="2"/>
              <a:buChar char="q"/>
            </a:pPr>
            <a:endParaRPr lang="pt-BR" sz="2400" dirty="0"/>
          </a:p>
        </p:txBody>
      </p:sp>
      <p:sp>
        <p:nvSpPr>
          <p:cNvPr id="10" name="Retângulo 9"/>
          <p:cNvSpPr/>
          <p:nvPr/>
        </p:nvSpPr>
        <p:spPr>
          <a:xfrm>
            <a:off x="-7430" y="6397280"/>
            <a:ext cx="9151430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1" name="Retângulo 10"/>
          <p:cNvSpPr/>
          <p:nvPr/>
        </p:nvSpPr>
        <p:spPr>
          <a:xfrm>
            <a:off x="-7430" y="6669360"/>
            <a:ext cx="9151429" cy="288032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3553059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-7430" y="1"/>
            <a:ext cx="9151430" cy="1196751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pt-BR" sz="36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Amicus curiae</a:t>
            </a:r>
            <a:r>
              <a:rPr lang="pt-BR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 precedentes</a:t>
            </a:r>
          </a:p>
        </p:txBody>
      </p:sp>
      <p:sp>
        <p:nvSpPr>
          <p:cNvPr id="2054" name="Retângulo 1"/>
          <p:cNvSpPr>
            <a:spLocks noChangeArrowheads="1"/>
          </p:cNvSpPr>
          <p:nvPr/>
        </p:nvSpPr>
        <p:spPr bwMode="auto">
          <a:xfrm>
            <a:off x="36006" y="1205870"/>
            <a:ext cx="9107994" cy="56938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342900" lvl="1" indent="-342900"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pt-BR" sz="2800" dirty="0"/>
              <a:t>Necessidade de viabilizar a </a:t>
            </a:r>
            <a:r>
              <a:rPr lang="pt-BR" sz="2800" i="1" dirty="0"/>
              <a:t>participação</a:t>
            </a:r>
            <a:r>
              <a:rPr lang="pt-BR" sz="2800" dirty="0"/>
              <a:t> na </a:t>
            </a:r>
            <a:r>
              <a:rPr lang="pt-BR" sz="2800" i="1" dirty="0"/>
              <a:t>formação</a:t>
            </a:r>
            <a:r>
              <a:rPr lang="pt-BR" sz="2800" dirty="0"/>
              <a:t> do precedente</a:t>
            </a:r>
          </a:p>
          <a:p>
            <a:pPr marL="342900" lvl="1" indent="-342900"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pt-BR" sz="2800" dirty="0"/>
              <a:t>Audiências públicas como </a:t>
            </a:r>
            <a:r>
              <a:rPr lang="pt-BR" sz="2800" i="1" dirty="0"/>
              <a:t>locus</a:t>
            </a:r>
            <a:r>
              <a:rPr lang="pt-BR" sz="2800" dirty="0"/>
              <a:t> adequado para tanto</a:t>
            </a:r>
            <a:endParaRPr lang="pt-BR" sz="2800" i="1" dirty="0"/>
          </a:p>
          <a:p>
            <a:pPr marL="342900" lvl="1" indent="-342900"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pt-BR" sz="2800" dirty="0"/>
              <a:t>Necessário equilíbrio de forças na oitiva de </a:t>
            </a:r>
            <a:r>
              <a:rPr lang="pt-BR" sz="2800" i="1" dirty="0"/>
              <a:t>amici curiae</a:t>
            </a:r>
          </a:p>
          <a:p>
            <a:pPr marL="342900" lvl="1" indent="-342900"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pt-BR" sz="2800" dirty="0"/>
              <a:t>A </a:t>
            </a:r>
            <a:r>
              <a:rPr lang="pt-BR" sz="2800" i="1" dirty="0"/>
              <a:t>qualidade</a:t>
            </a:r>
            <a:r>
              <a:rPr lang="pt-BR" sz="2800" dirty="0"/>
              <a:t> da motivação jurisdicional e o </a:t>
            </a:r>
            <a:r>
              <a:rPr lang="pt-BR" sz="2800" i="1" dirty="0"/>
              <a:t>amicus curiae</a:t>
            </a:r>
          </a:p>
          <a:p>
            <a:pPr marL="342900" lvl="1" indent="-342900"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pt-BR" sz="2800" dirty="0"/>
              <a:t>Necessária interpretação </a:t>
            </a:r>
            <a:r>
              <a:rPr lang="pt-BR" sz="2800" i="1" dirty="0"/>
              <a:t>ampliativa</a:t>
            </a:r>
            <a:r>
              <a:rPr lang="pt-BR" sz="2800" dirty="0"/>
              <a:t> dos §§ 1º e 3º do 138: para além do ED e do IRDR</a:t>
            </a:r>
          </a:p>
          <a:p>
            <a:pPr marL="857250" lvl="2" indent="-457200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pt-BR" sz="2600" i="1" dirty="0"/>
              <a:t>Amicus curiae</a:t>
            </a:r>
            <a:r>
              <a:rPr lang="pt-BR" sz="2600" dirty="0"/>
              <a:t> tem legitimidade para recorrer em prol do interesse que justifica a sua intervenção (art. 996 par. ún)</a:t>
            </a:r>
          </a:p>
          <a:p>
            <a:pPr marL="342900" lvl="1" indent="-342900">
              <a:buClr>
                <a:srgbClr val="C00000"/>
              </a:buClr>
              <a:buFont typeface="Wingdings" panose="05000000000000000000" pitchFamily="2" charset="2"/>
              <a:buChar char="q"/>
            </a:pPr>
            <a:endParaRPr lang="pt-BR" sz="2800" i="1" dirty="0"/>
          </a:p>
        </p:txBody>
      </p:sp>
      <p:sp>
        <p:nvSpPr>
          <p:cNvPr id="7" name="Retângulo 6"/>
          <p:cNvSpPr/>
          <p:nvPr/>
        </p:nvSpPr>
        <p:spPr>
          <a:xfrm>
            <a:off x="-7430" y="6397280"/>
            <a:ext cx="9151430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8" name="Retângulo 7"/>
          <p:cNvSpPr/>
          <p:nvPr/>
        </p:nvSpPr>
        <p:spPr>
          <a:xfrm>
            <a:off x="-7430" y="6669360"/>
            <a:ext cx="9151429" cy="18864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49496427"/>
      </p:ext>
    </p:extLst>
  </p:cSld>
  <p:clrMapOvr>
    <a:masterClrMapping/>
  </p:clrMapOvr>
</p:sld>
</file>

<file path=ppt/theme/theme1.xml><?xml version="1.0" encoding="utf-8"?>
<a:theme xmlns:a="http://schemas.openxmlformats.org/drawingml/2006/main" name="Design padrão">
  <a:themeElements>
    <a:clrScheme name="Viagem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Design padrã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sign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799</TotalTime>
  <Words>858</Words>
  <Application>Microsoft Office PowerPoint</Application>
  <PresentationFormat>Apresentação na tela (4:3)</PresentationFormat>
  <Paragraphs>88</Paragraphs>
  <Slides>13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13</vt:i4>
      </vt:variant>
    </vt:vector>
  </HeadingPairs>
  <TitlesOfParts>
    <vt:vector size="18" baseType="lpstr">
      <vt:lpstr>Arial</vt:lpstr>
      <vt:lpstr>Calibri</vt:lpstr>
      <vt:lpstr>Helvetica Light</vt:lpstr>
      <vt:lpstr>Wingdings</vt:lpstr>
      <vt:lpstr>Design padrão</vt:lpstr>
      <vt:lpstr>A Defensoria Pública como amicus curiae no CPC </vt:lpstr>
      <vt:lpstr>Origens do amicus curiae</vt:lpstr>
      <vt:lpstr>No Brasil (1)</vt:lpstr>
      <vt:lpstr>No Brasil (2)</vt:lpstr>
      <vt:lpstr>No Brasil (3)</vt:lpstr>
      <vt:lpstr>CPC 2015: art. 138</vt:lpstr>
      <vt:lpstr>Quem pode ser amicus curiae ?</vt:lpstr>
      <vt:lpstr>Atuação do amicus curiae</vt:lpstr>
      <vt:lpstr>Amicus curiae e precedentes</vt:lpstr>
      <vt:lpstr>Polemizando</vt:lpstr>
      <vt:lpstr>Para refletir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.</dc:creator>
  <cp:lastModifiedBy>Thiago Bahia</cp:lastModifiedBy>
  <cp:revision>206</cp:revision>
  <cp:lastPrinted>2018-06-28T15:36:05Z</cp:lastPrinted>
  <dcterms:created xsi:type="dcterms:W3CDTF">2007-03-23T14:32:10Z</dcterms:created>
  <dcterms:modified xsi:type="dcterms:W3CDTF">2018-06-28T23:34:32Z</dcterms:modified>
</cp:coreProperties>
</file>